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sldIdLst>
    <p:sldId id="256" r:id="rId2"/>
    <p:sldId id="257" r:id="rId3"/>
    <p:sldId id="289" r:id="rId4"/>
    <p:sldId id="258" r:id="rId5"/>
    <p:sldId id="259" r:id="rId6"/>
    <p:sldId id="290" r:id="rId7"/>
    <p:sldId id="260" r:id="rId8"/>
    <p:sldId id="291" r:id="rId9"/>
    <p:sldId id="261" r:id="rId10"/>
    <p:sldId id="292" r:id="rId11"/>
    <p:sldId id="262" r:id="rId12"/>
    <p:sldId id="293" r:id="rId13"/>
    <p:sldId id="263" r:id="rId14"/>
    <p:sldId id="294" r:id="rId15"/>
    <p:sldId id="295" r:id="rId16"/>
    <p:sldId id="264" r:id="rId17"/>
    <p:sldId id="296" r:id="rId18"/>
    <p:sldId id="265" r:id="rId19"/>
    <p:sldId id="297" r:id="rId20"/>
    <p:sldId id="266" r:id="rId21"/>
    <p:sldId id="298" r:id="rId22"/>
    <p:sldId id="267" r:id="rId23"/>
    <p:sldId id="300" r:id="rId24"/>
    <p:sldId id="299" r:id="rId25"/>
    <p:sldId id="268" r:id="rId26"/>
    <p:sldId id="301" r:id="rId27"/>
    <p:sldId id="302" r:id="rId28"/>
    <p:sldId id="269" r:id="rId29"/>
    <p:sldId id="303" r:id="rId30"/>
    <p:sldId id="270" r:id="rId31"/>
    <p:sldId id="304" r:id="rId32"/>
    <p:sldId id="271" r:id="rId33"/>
    <p:sldId id="272" r:id="rId34"/>
    <p:sldId id="305" r:id="rId35"/>
    <p:sldId id="273" r:id="rId36"/>
    <p:sldId id="274" r:id="rId37"/>
    <p:sldId id="306" r:id="rId38"/>
    <p:sldId id="275" r:id="rId39"/>
    <p:sldId id="276" r:id="rId40"/>
    <p:sldId id="277" r:id="rId41"/>
    <p:sldId id="278" r:id="rId42"/>
    <p:sldId id="307" r:id="rId43"/>
    <p:sldId id="279" r:id="rId44"/>
    <p:sldId id="308" r:id="rId45"/>
    <p:sldId id="280" r:id="rId46"/>
    <p:sldId id="309" r:id="rId47"/>
    <p:sldId id="281" r:id="rId48"/>
    <p:sldId id="282" r:id="rId49"/>
    <p:sldId id="310" r:id="rId50"/>
    <p:sldId id="283" r:id="rId51"/>
    <p:sldId id="284" r:id="rId52"/>
    <p:sldId id="311" r:id="rId53"/>
    <p:sldId id="285" r:id="rId54"/>
    <p:sldId id="312" r:id="rId55"/>
    <p:sldId id="286" r:id="rId56"/>
    <p:sldId id="287" r:id="rId57"/>
    <p:sldId id="313" r:id="rId58"/>
    <p:sldId id="28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EE46B8-DF48-44EA-AE55-6C129A75A32E}" type="datetimeFigureOut">
              <a:rPr lang="en-US" smtClean="0"/>
              <a:pPr/>
              <a:t>10/15/2021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4AF6A8-AAED-48A4-8959-D40DFD275AB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4AF6A8-AAED-48A4-8959-D40DFD275AB5}"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a:t>Click to edit Master title style</a:t>
            </a:r>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19" name="Date Placeholder 18"/>
          <p:cNvSpPr>
            <a:spLocks noGrp="1"/>
          </p:cNvSpPr>
          <p:nvPr>
            <p:ph type="dt" sz="half" idx="10"/>
          </p:nvPr>
        </p:nvSpPr>
        <p:spPr/>
        <p:txBody>
          <a:bodyPr/>
          <a:lstStyle/>
          <a:p>
            <a:fld id="{F44E21B9-8AF3-4AE4-971C-F2037385E0CB}" type="datetime1">
              <a:rPr lang="en-US" smtClean="0"/>
              <a:pPr/>
              <a:t>10/15/2021</a:t>
            </a:fld>
            <a:endParaRPr lang="en-US"/>
          </a:p>
        </p:txBody>
      </p:sp>
      <p:sp>
        <p:nvSpPr>
          <p:cNvPr id="8" name="Footer Placeholder 7"/>
          <p:cNvSpPr>
            <a:spLocks noGrp="1"/>
          </p:cNvSpPr>
          <p:nvPr>
            <p:ph type="ftr" sz="quarter" idx="11"/>
          </p:nvPr>
        </p:nvSpPr>
        <p:spPr/>
        <p:txBody>
          <a:bodyPr/>
          <a:lstStyle/>
          <a:p>
            <a:endParaRPr lang="en-US"/>
          </a:p>
        </p:txBody>
      </p:sp>
      <p:sp>
        <p:nvSpPr>
          <p:cNvPr id="11" name="Slide Number Placeholder 10"/>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a:t>Click to edit Master title style</a:t>
            </a:r>
          </a:p>
        </p:txBody>
      </p:sp>
      <p:sp>
        <p:nvSpPr>
          <p:cNvPr id="3" name="Vertical Text Placeholder 2"/>
          <p:cNvSpPr>
            <a:spLocks noGrp="1"/>
          </p:cNvSpPr>
          <p:nvPr>
            <p:ph type="body" orient="vert" idx="1"/>
          </p:nvPr>
        </p:nvSpPr>
        <p:spPr>
          <a:xfrm>
            <a:off x="502920" y="530352"/>
            <a:ext cx="8183880" cy="4187952"/>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8818DBA-A963-4F3D-857B-8A1AAD86A214}" type="datetime1">
              <a:rPr lang="en-US" smtClean="0"/>
              <a:pPr/>
              <a:t>10/15/2021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533400" y="533402"/>
            <a:ext cx="5943600" cy="525780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B408790-F989-4AA2-80C2-B0B0418A7D6E}" type="datetime1">
              <a:rPr lang="en-US" smtClean="0"/>
              <a:pPr/>
              <a:t>10/15/2021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p>
            <a:r>
              <a:rPr kumimoji="0" lang="en-US"/>
              <a:t>Click to edit Master title style</a:t>
            </a:r>
          </a:p>
        </p:txBody>
      </p:sp>
      <p:sp>
        <p:nvSpPr>
          <p:cNvPr id="3" name="Content Placeholder 2"/>
          <p:cNvSpPr>
            <a:spLocks noGrp="1"/>
          </p:cNvSpPr>
          <p:nvPr>
            <p:ph idx="1"/>
          </p:nvPr>
        </p:nvSpPr>
        <p:spPr>
          <a:xfrm>
            <a:off x="502920" y="530352"/>
            <a:ext cx="8183880" cy="41879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2865C9D-0DFC-4441-8684-A43D448349EC}" type="datetime1">
              <a:rPr lang="en-US" smtClean="0"/>
              <a:pPr/>
              <a:t>10/15/2021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a:t>Click to edit Master title style</a:t>
            </a:r>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20B019B3-9401-4E4D-921D-DFABF843FEC6}" type="datetime1">
              <a:rPr lang="en-US" smtClean="0"/>
              <a:pPr/>
              <a:t>10/15/2021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83CF792-4000-4386-91E7-65545A6643A1}" type="datetime1">
              <a:rPr lang="en-US" smtClean="0"/>
              <a:pPr/>
              <a:t>10/15/2021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a:t>Click to edit Master title style</a:t>
            </a:r>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F39F17A5-EAEF-4F87-A0B4-AD0B887A3410}" type="datetime1">
              <a:rPr lang="en-US" smtClean="0"/>
              <a:pPr/>
              <a:t>10/15/2021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2DD8613E-E507-44AF-9D8B-0931C7105B29}" type="datetime1">
              <a:rPr lang="en-US" smtClean="0"/>
              <a:pPr/>
              <a:t>10/15/2021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00552C4-EA0B-48E7-BCBD-7091FF6981A3}" type="datetime1">
              <a:rPr lang="en-US" smtClean="0"/>
              <a:pPr/>
              <a:t>10/15/2021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a:t>Click to edit Master title style</a:t>
            </a:r>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2EFC36E-9606-449C-8315-173EC74CB688}" type="datetime1">
              <a:rPr lang="en-US" smtClean="0"/>
              <a:pPr/>
              <a:t>10/15/2021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75E01-B838-47A0-9485-9A369D43D42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a:t>Click to edit Master title style</a:t>
            </a:r>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3DF4A24-17CF-4BD3-8F8F-A50265AED3A6}" type="datetime1">
              <a:rPr lang="en-US" smtClean="0"/>
              <a:pPr/>
              <a:t>10/15/2021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75E01-B838-47A0-9485-9A369D43D423}"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p>
            <a:r>
              <a:rPr kumimoji="0" lang="en-US"/>
              <a:t>Click to edit Master title style</a:t>
            </a:r>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B85D895-A6FD-46D1-A4B6-8772C467C411}" type="datetime1">
              <a:rPr lang="en-US" smtClean="0"/>
              <a:pPr/>
              <a:t>10/15/2021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AB75E01-B838-47A0-9485-9A369D43D42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8062664" cy="2403698"/>
          </a:xfrm>
        </p:spPr>
        <p:txBody>
          <a:bodyPr>
            <a:normAutofit fontScale="90000"/>
          </a:bodyPr>
          <a:lstStyle/>
          <a:p>
            <a:r>
              <a:rPr lang="sr-Cyrl-RS" sz="3600" b="0" dirty="0">
                <a:solidFill>
                  <a:srgbClr val="002060"/>
                </a:solidFill>
                <a:effectLst/>
                <a:latin typeface="Times New Roman" pitchFamily="18" charset="0"/>
                <a:cs typeface="Times New Roman" pitchFamily="18" charset="0"/>
              </a:rPr>
              <a:t>Индустријска фармација са козметологијом</a:t>
            </a:r>
            <a:r>
              <a:rPr lang="sr-Cyrl-RS" sz="2800" b="0" dirty="0">
                <a:solidFill>
                  <a:srgbClr val="002060"/>
                </a:solidFill>
                <a:effectLst/>
                <a:latin typeface="Times New Roman" pitchFamily="18" charset="0"/>
                <a:cs typeface="Times New Roman" pitchFamily="18" charset="0"/>
              </a:rPr>
              <a:t/>
            </a:r>
            <a:br>
              <a:rPr lang="sr-Cyrl-RS" sz="2800" b="0" dirty="0">
                <a:solidFill>
                  <a:srgbClr val="002060"/>
                </a:solidFill>
                <a:effectLst/>
                <a:latin typeface="Times New Roman" pitchFamily="18" charset="0"/>
                <a:cs typeface="Times New Roman" pitchFamily="18" charset="0"/>
              </a:rPr>
            </a:br>
            <a:r>
              <a:rPr lang="sr-Cyrl-RS" sz="2800" b="0" dirty="0">
                <a:solidFill>
                  <a:srgbClr val="002060"/>
                </a:solidFill>
                <a:effectLst/>
                <a:latin typeface="Times New Roman" pitchFamily="18" charset="0"/>
                <a:cs typeface="Times New Roman" pitchFamily="18" charset="0"/>
              </a:rPr>
              <a:t>Предавање 4</a:t>
            </a:r>
            <a:br>
              <a:rPr lang="sr-Cyrl-RS" sz="2800" b="0" dirty="0">
                <a:solidFill>
                  <a:srgbClr val="002060"/>
                </a:solidFill>
                <a:effectLst/>
                <a:latin typeface="Times New Roman" pitchFamily="18" charset="0"/>
                <a:cs typeface="Times New Roman" pitchFamily="18" charset="0"/>
              </a:rPr>
            </a:br>
            <a:r>
              <a:rPr lang="ru-RU" sz="2800" b="0" dirty="0">
                <a:solidFill>
                  <a:srgbClr val="002060"/>
                </a:solidFill>
                <a:effectLst/>
                <a:latin typeface="Times New Roman" pitchFamily="18" charset="0"/>
                <a:cs typeface="Times New Roman" pitchFamily="18" charset="0"/>
              </a:rPr>
              <a:t>Фармацеутско технолошке операције у фармацеутској индустрији </a:t>
            </a:r>
            <a:r>
              <a:rPr lang="en-GB" sz="2800" b="0" dirty="0">
                <a:solidFill>
                  <a:srgbClr val="002060"/>
                </a:solidFill>
                <a:effectLst/>
                <a:latin typeface="Times New Roman" pitchFamily="18" charset="0"/>
                <a:cs typeface="Times New Roman" pitchFamily="18" charset="0"/>
              </a:rPr>
              <a:t/>
            </a:r>
            <a:br>
              <a:rPr lang="en-GB" sz="2800" b="0" dirty="0">
                <a:solidFill>
                  <a:srgbClr val="002060"/>
                </a:solidFill>
                <a:effectLst/>
                <a:latin typeface="Times New Roman" pitchFamily="18" charset="0"/>
                <a:cs typeface="Times New Roman" pitchFamily="18" charset="0"/>
              </a:rPr>
            </a:br>
            <a:r>
              <a:rPr lang="ru-RU" sz="2800" b="0" dirty="0">
                <a:solidFill>
                  <a:srgbClr val="002060"/>
                </a:solidFill>
                <a:effectLst/>
                <a:latin typeface="Times New Roman" pitchFamily="18" charset="0"/>
                <a:cs typeface="Times New Roman" pitchFamily="18" charset="0"/>
              </a:rPr>
              <a:t>(мешање и хомогенизација)</a:t>
            </a:r>
            <a:endParaRPr lang="en-US" sz="2800" b="0" dirty="0">
              <a:solidFill>
                <a:srgbClr val="002060"/>
              </a:solidFill>
              <a:effectLst/>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r>
              <a:rPr lang="sr-Cyrl-RS" dirty="0"/>
              <a:t>проф. др. Марина Томовић</a:t>
            </a:r>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buClr>
                <a:srgbClr val="002060"/>
              </a:buClr>
            </a:pPr>
            <a:r>
              <a:rPr lang="sr-Cyrl-RS" sz="2400" b="1" dirty="0">
                <a:solidFill>
                  <a:srgbClr val="002060"/>
                </a:solidFill>
                <a:latin typeface="Times New Roman" pitchFamily="18" charset="0"/>
                <a:cs typeface="Times New Roman" pitchFamily="18" charset="0"/>
              </a:rPr>
              <a:t>Турбулентно мешање </a:t>
            </a:r>
            <a:r>
              <a:rPr lang="sr-Cyrl-RS" sz="2400" dirty="0">
                <a:latin typeface="Times New Roman" pitchFamily="18" charset="0"/>
                <a:cs typeface="Times New Roman" pitchFamily="18" charset="0"/>
              </a:rPr>
              <a:t>је директна последица турбулентног протока флуида. Када се у течности изазове турбуленција онда ће та течност у одређеном моменту на различитим местима у миксеру имати различиту брзину. У мешалицама се турбуленција појављује у регионима где постоје и ниске и високе брзине протока течности, при контакту течности са ивицом посуде и ударом о чврсте честице у течности</a:t>
            </a:r>
            <a:endParaRPr lang="en-US" sz="2400" b="1" dirty="0">
              <a:latin typeface="Times New Roman" pitchFamily="18" charset="0"/>
              <a:cs typeface="Times New Roman" pitchFamily="18" charset="0"/>
            </a:endParaRPr>
          </a:p>
          <a:p>
            <a:endParaRPr lang="en-US" sz="2400" dirty="0"/>
          </a:p>
        </p:txBody>
      </p:sp>
      <p:pic>
        <p:nvPicPr>
          <p:cNvPr id="1026" name="Picture 2"/>
          <p:cNvPicPr>
            <a:picLocks noChangeAspect="1" noChangeArrowheads="1"/>
          </p:cNvPicPr>
          <p:nvPr/>
        </p:nvPicPr>
        <p:blipFill>
          <a:blip r:embed="rId2" cstate="print"/>
          <a:srcRect/>
          <a:stretch>
            <a:fillRect/>
          </a:stretch>
        </p:blipFill>
        <p:spPr bwMode="auto">
          <a:xfrm rot="10800000">
            <a:off x="1259632" y="3501008"/>
            <a:ext cx="7389568" cy="3024336"/>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BAB75E01-B838-47A0-9485-9A369D43D423}"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6858000"/>
          </a:xfrm>
        </p:spPr>
        <p:txBody>
          <a:bodyPr>
            <a:noAutofit/>
          </a:bodyPr>
          <a:lstStyle/>
          <a:p>
            <a:pPr algn="just">
              <a:buClr>
                <a:srgbClr val="002060"/>
              </a:buClr>
            </a:pPr>
            <a:r>
              <a:rPr lang="sr-Cyrl-RS" b="1" dirty="0">
                <a:solidFill>
                  <a:srgbClr val="002060"/>
                </a:solidFill>
                <a:latin typeface="Times New Roman" pitchFamily="18" charset="0"/>
                <a:cs typeface="Times New Roman" pitchFamily="18" charset="0"/>
              </a:rPr>
              <a:t>Ламинарно мешање </a:t>
            </a:r>
            <a:r>
              <a:rPr lang="sr-Cyrl-RS" dirty="0">
                <a:latin typeface="Times New Roman" pitchFamily="18" charset="0"/>
                <a:cs typeface="Times New Roman" pitchFamily="18" charset="0"/>
              </a:rPr>
              <a:t>је последица струјног протока флуида односно протока по слојевима који се јавља при мешању </a:t>
            </a:r>
            <a:r>
              <a:rPr lang="sr-Cyrl-RS" dirty="0">
                <a:solidFill>
                  <a:srgbClr val="002060"/>
                </a:solidFill>
                <a:latin typeface="Times New Roman" pitchFamily="18" charset="0"/>
                <a:cs typeface="Times New Roman" pitchFamily="18" charset="0"/>
              </a:rPr>
              <a:t>јако вискозних </a:t>
            </a:r>
            <a:r>
              <a:rPr lang="sr-Cyrl-RS" dirty="0">
                <a:latin typeface="Times New Roman" pitchFamily="18" charset="0"/>
                <a:cs typeface="Times New Roman" pitchFamily="18" charset="0"/>
              </a:rPr>
              <a:t>флуида. </a:t>
            </a:r>
          </a:p>
          <a:p>
            <a:pPr algn="just">
              <a:buClr>
                <a:srgbClr val="002060"/>
              </a:buClr>
            </a:pPr>
            <a:r>
              <a:rPr lang="sr-Cyrl-RS" dirty="0">
                <a:latin typeface="Times New Roman" pitchFamily="18" charset="0"/>
                <a:cs typeface="Times New Roman" pitchFamily="18" charset="0"/>
              </a:rPr>
              <a:t>При мешању двеју течности које </a:t>
            </a:r>
            <a:r>
              <a:rPr lang="sr-Cyrl-RS" dirty="0">
                <a:solidFill>
                  <a:srgbClr val="002060"/>
                </a:solidFill>
                <a:latin typeface="Times New Roman" pitchFamily="18" charset="0"/>
                <a:cs typeface="Times New Roman" pitchFamily="18" charset="0"/>
              </a:rPr>
              <a:t>немају</a:t>
            </a:r>
            <a:r>
              <a:rPr lang="sr-Cyrl-RS" dirty="0">
                <a:latin typeface="Times New Roman" pitchFamily="18" charset="0"/>
                <a:cs typeface="Times New Roman" pitchFamily="18" charset="0"/>
              </a:rPr>
              <a:t> много </a:t>
            </a:r>
            <a:r>
              <a:rPr lang="sr-Cyrl-RS" dirty="0">
                <a:solidFill>
                  <a:srgbClr val="002060"/>
                </a:solidFill>
                <a:latin typeface="Times New Roman" pitchFamily="18" charset="0"/>
                <a:cs typeface="Times New Roman" pitchFamily="18" charset="0"/>
              </a:rPr>
              <a:t>сличности</a:t>
            </a:r>
            <a:r>
              <a:rPr lang="sr-Cyrl-RS" dirty="0">
                <a:latin typeface="Times New Roman" pitchFamily="18" charset="0"/>
                <a:cs typeface="Times New Roman" pitchFamily="18" charset="0"/>
              </a:rPr>
              <a:t> међу собом, јавиће се </a:t>
            </a:r>
            <a:r>
              <a:rPr lang="sr-Cyrl-RS" dirty="0">
                <a:solidFill>
                  <a:srgbClr val="002060"/>
                </a:solidFill>
                <a:latin typeface="Times New Roman" pitchFamily="18" charset="0"/>
                <a:cs typeface="Times New Roman" pitchFamily="18" charset="0"/>
              </a:rPr>
              <a:t>ламинарни проток </a:t>
            </a:r>
            <a:r>
              <a:rPr lang="sr-Cyrl-RS" dirty="0">
                <a:latin typeface="Times New Roman" pitchFamily="18" charset="0"/>
                <a:cs typeface="Times New Roman" pitchFamily="18" charset="0"/>
              </a:rPr>
              <a:t>због </a:t>
            </a:r>
            <a:r>
              <a:rPr lang="sr-Cyrl-RS" dirty="0">
                <a:solidFill>
                  <a:srgbClr val="002060"/>
                </a:solidFill>
                <a:latin typeface="Times New Roman" pitchFamily="18" charset="0"/>
                <a:cs typeface="Times New Roman" pitchFamily="18" charset="0"/>
              </a:rPr>
              <a:t>повећања међуповршине између течности</a:t>
            </a:r>
            <a:r>
              <a:rPr lang="sr-Cyrl-RS" dirty="0">
                <a:latin typeface="Times New Roman" pitchFamily="18" charset="0"/>
                <a:cs typeface="Times New Roman" pitchFamily="18" charset="0"/>
              </a:rPr>
              <a:t>, настале као резултат истезања и истањивања њихових слојева. </a:t>
            </a:r>
          </a:p>
          <a:p>
            <a:pPr algn="just">
              <a:buClr>
                <a:srgbClr val="002060"/>
              </a:buClr>
            </a:pPr>
            <a:r>
              <a:rPr lang="sr-Cyrl-RS" dirty="0">
                <a:latin typeface="Times New Roman" pitchFamily="18" charset="0"/>
                <a:cs typeface="Times New Roman" pitchFamily="18" charset="0"/>
              </a:rPr>
              <a:t>Ако мешалица ствара стално нове слојеве, а већ створене одбацује у страну, </a:t>
            </a:r>
            <a:r>
              <a:rPr lang="sr-Cyrl-RS" dirty="0">
                <a:solidFill>
                  <a:srgbClr val="002060"/>
                </a:solidFill>
                <a:latin typeface="Times New Roman" pitchFamily="18" charset="0"/>
                <a:cs typeface="Times New Roman" pitchFamily="18" charset="0"/>
              </a:rPr>
              <a:t>број слојева</a:t>
            </a:r>
            <a:r>
              <a:rPr lang="sr-Cyrl-RS" dirty="0">
                <a:latin typeface="Times New Roman" pitchFamily="18" charset="0"/>
                <a:cs typeface="Times New Roman" pitchFamily="18" charset="0"/>
              </a:rPr>
              <a:t> и новостворена </a:t>
            </a:r>
            <a:r>
              <a:rPr lang="sr-Cyrl-RS" dirty="0">
                <a:solidFill>
                  <a:srgbClr val="002060"/>
                </a:solidFill>
                <a:latin typeface="Times New Roman" pitchFamily="18" charset="0"/>
                <a:cs typeface="Times New Roman" pitchFamily="18" charset="0"/>
              </a:rPr>
              <a:t>површина</a:t>
            </a:r>
            <a:r>
              <a:rPr lang="sr-Cyrl-RS" dirty="0">
                <a:latin typeface="Times New Roman" pitchFamily="18" charset="0"/>
                <a:cs typeface="Times New Roman" pitchFamily="18" charset="0"/>
              </a:rPr>
              <a:t> се </a:t>
            </a:r>
            <a:r>
              <a:rPr lang="sr-Cyrl-RS" dirty="0">
                <a:solidFill>
                  <a:srgbClr val="002060"/>
                </a:solidFill>
                <a:latin typeface="Times New Roman" pitchFamily="18" charset="0"/>
                <a:cs typeface="Times New Roman" pitchFamily="18" charset="0"/>
              </a:rPr>
              <a:t>повећавају</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Сам ламинарни проток тешко доводи до потпуног мешања без додатног деловања </a:t>
            </a:r>
            <a:r>
              <a:rPr lang="sr-Cyrl-RS" dirty="0">
                <a:solidFill>
                  <a:srgbClr val="002060"/>
                </a:solidFill>
                <a:latin typeface="Times New Roman" pitchFamily="18" charset="0"/>
                <a:cs typeface="Times New Roman" pitchFamily="18" charset="0"/>
              </a:rPr>
              <a:t>дифузије на нивоу молекула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76672"/>
            <a:ext cx="8183880" cy="5832648"/>
          </a:xfrm>
        </p:spPr>
        <p:txBody>
          <a:bodyPr>
            <a:normAutofit/>
          </a:bodyPr>
          <a:lstStyle/>
          <a:p>
            <a:pPr algn="just">
              <a:buClr>
                <a:srgbClr val="002060"/>
              </a:buClr>
            </a:pPr>
            <a:r>
              <a:rPr lang="sr-Cyrl-RS" b="1" dirty="0">
                <a:solidFill>
                  <a:srgbClr val="002060"/>
                </a:solidFill>
                <a:latin typeface="Times New Roman" pitchFamily="18" charset="0"/>
                <a:cs typeface="Times New Roman" pitchFamily="18" charset="0"/>
              </a:rPr>
              <a:t>Молекуларна дифузија </a:t>
            </a:r>
            <a:r>
              <a:rPr lang="sr-Cyrl-RS" dirty="0">
                <a:latin typeface="Times New Roman" pitchFamily="18" charset="0"/>
                <a:cs typeface="Times New Roman" pitchFamily="18" charset="0"/>
              </a:rPr>
              <a:t>се јавља као резултат </a:t>
            </a:r>
            <a:r>
              <a:rPr lang="sr-Cyrl-RS" dirty="0">
                <a:solidFill>
                  <a:srgbClr val="002060"/>
                </a:solidFill>
                <a:latin typeface="Times New Roman" pitchFamily="18" charset="0"/>
                <a:cs typeface="Times New Roman" pitchFamily="18" charset="0"/>
              </a:rPr>
              <a:t>кретања молекула </a:t>
            </a:r>
            <a:r>
              <a:rPr lang="sr-Cyrl-RS" dirty="0">
                <a:latin typeface="Times New Roman" pitchFamily="18" charset="0"/>
                <a:cs typeface="Times New Roman" pitchFamily="18" charset="0"/>
              </a:rPr>
              <a:t>и тежи да </a:t>
            </a:r>
            <a:r>
              <a:rPr lang="sr-Cyrl-RS" dirty="0">
                <a:solidFill>
                  <a:srgbClr val="002060"/>
                </a:solidFill>
                <a:latin typeface="Times New Roman" pitchFamily="18" charset="0"/>
                <a:cs typeface="Times New Roman" pitchFamily="18" charset="0"/>
              </a:rPr>
              <a:t>елиминише концентрационе градијенте</a:t>
            </a:r>
            <a:r>
              <a:rPr lang="sr-Cyrl-RS" dirty="0">
                <a:latin typeface="Times New Roman" pitchFamily="18" charset="0"/>
                <a:cs typeface="Times New Roman" pitchFamily="18" charset="0"/>
              </a:rPr>
              <a:t> између суседних делова флуида. </a:t>
            </a:r>
          </a:p>
          <a:p>
            <a:pPr algn="just">
              <a:buClr>
                <a:srgbClr val="002060"/>
              </a:buClr>
            </a:pPr>
            <a:r>
              <a:rPr lang="sr-Cyrl-RS" dirty="0">
                <a:latin typeface="Times New Roman" pitchFamily="18" charset="0"/>
                <a:cs typeface="Times New Roman" pitchFamily="18" charset="0"/>
              </a:rPr>
              <a:t>Захваљујући </a:t>
            </a:r>
            <a:r>
              <a:rPr lang="sr-Cyrl-RS" dirty="0">
                <a:solidFill>
                  <a:srgbClr val="002060"/>
                </a:solidFill>
                <a:latin typeface="Times New Roman" pitchFamily="18" charset="0"/>
                <a:cs typeface="Times New Roman" pitchFamily="18" charset="0"/>
              </a:rPr>
              <a:t>ламинарном</a:t>
            </a:r>
            <a:r>
              <a:rPr lang="sr-Cyrl-RS" dirty="0">
                <a:latin typeface="Times New Roman" pitchFamily="18" charset="0"/>
                <a:cs typeface="Times New Roman" pitchFamily="18" charset="0"/>
              </a:rPr>
              <a:t> мешању слојеви течности су већ довољно </a:t>
            </a:r>
            <a:r>
              <a:rPr lang="sr-Cyrl-RS" dirty="0">
                <a:solidFill>
                  <a:srgbClr val="002060"/>
                </a:solidFill>
                <a:latin typeface="Times New Roman" pitchFamily="18" charset="0"/>
                <a:cs typeface="Times New Roman" pitchFamily="18" charset="0"/>
              </a:rPr>
              <a:t>истањени</a:t>
            </a:r>
            <a:r>
              <a:rPr lang="sr-Cyrl-RS" dirty="0">
                <a:latin typeface="Times New Roman" pitchFamily="18" charset="0"/>
                <a:cs typeface="Times New Roman" pitchFamily="18" charset="0"/>
              </a:rPr>
              <a:t> тако да се молекуларном дифузијом смањују оштре границе на међуповршини између два флуида. </a:t>
            </a:r>
          </a:p>
          <a:p>
            <a:pPr algn="just">
              <a:buClr>
                <a:srgbClr val="002060"/>
              </a:buClr>
            </a:pPr>
            <a:r>
              <a:rPr lang="sr-Cyrl-RS" dirty="0">
                <a:latin typeface="Times New Roman" pitchFamily="18" charset="0"/>
                <a:cs typeface="Times New Roman" pitchFamily="18" charset="0"/>
              </a:rPr>
              <a:t>Овај процес подлеже </a:t>
            </a:r>
            <a:r>
              <a:rPr lang="en-US" dirty="0" err="1">
                <a:latin typeface="Times New Roman" pitchFamily="18" charset="0"/>
                <a:cs typeface="Times New Roman" pitchFamily="18" charset="0"/>
              </a:rPr>
              <a:t>Fick</a:t>
            </a:r>
            <a:r>
              <a:rPr lang="en-US" dirty="0">
                <a:latin typeface="Times New Roman" pitchFamily="18" charset="0"/>
                <a:cs typeface="Times New Roman" pitchFamily="18" charset="0"/>
              </a:rPr>
              <a:t>-o</a:t>
            </a:r>
            <a:r>
              <a:rPr lang="sr-Cyrl-RS" dirty="0">
                <a:latin typeface="Times New Roman" pitchFamily="18" charset="0"/>
                <a:cs typeface="Times New Roman" pitchFamily="18" charset="0"/>
              </a:rPr>
              <a:t>вом закону дифузије и на крају мешања настала течна смеса је потпуно </a:t>
            </a:r>
            <a:r>
              <a:rPr lang="sr-Cyrl-RS" dirty="0">
                <a:solidFill>
                  <a:srgbClr val="002060"/>
                </a:solidFill>
                <a:latin typeface="Times New Roman" pitchFamily="18" charset="0"/>
                <a:cs typeface="Times New Roman" pitchFamily="18" charset="0"/>
              </a:rPr>
              <a:t>хомогена</a:t>
            </a: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6525344"/>
          </a:xfrm>
        </p:spPr>
        <p:txBody>
          <a:bodyPr>
            <a:noAutofit/>
          </a:bodyPr>
          <a:lstStyle/>
          <a:p>
            <a:pPr algn="ctr">
              <a:buNone/>
            </a:pPr>
            <a:r>
              <a:rPr lang="sr-Cyrl-RS" dirty="0">
                <a:solidFill>
                  <a:srgbClr val="002060"/>
                </a:solidFill>
                <a:latin typeface="Times New Roman" pitchFamily="18" charset="0"/>
                <a:cs typeface="Times New Roman" pitchFamily="18" charset="0"/>
              </a:rPr>
              <a:t>Уређаји за мешање течности</a:t>
            </a:r>
            <a:endParaRPr lang="en-US" dirty="0">
              <a:solidFill>
                <a:srgbClr val="002060"/>
              </a:solidFill>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Уређај за мешање се састоји од:</a:t>
            </a:r>
          </a:p>
          <a:p>
            <a:pPr algn="just">
              <a:buNone/>
            </a:pP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цилиндричног суда </a:t>
            </a:r>
            <a:r>
              <a:rPr lang="sr-Cyrl-RS" dirty="0">
                <a:latin typeface="Times New Roman" pitchFamily="18" charset="0"/>
                <a:cs typeface="Times New Roman" pitchFamily="18" charset="0"/>
              </a:rPr>
              <a:t>са заобљеним дном у који се ставља материјал за мешање</a:t>
            </a:r>
          </a:p>
          <a:p>
            <a:pPr algn="just">
              <a:buNone/>
            </a:pPr>
            <a:r>
              <a:rPr lang="en-GB" dirty="0">
                <a:latin typeface="Times New Roman" pitchFamily="18" charset="0"/>
                <a:cs typeface="Times New Roman" pitchFamily="18" charset="0"/>
              </a:rPr>
              <a:t>-</a:t>
            </a:r>
            <a:r>
              <a:rPr lang="sr-Cyrl-RS" dirty="0">
                <a:latin typeface="Times New Roman" pitchFamily="18" charset="0"/>
                <a:cs typeface="Times New Roman" pitchFamily="18" charset="0"/>
              </a:rPr>
              <a:t>дела који снабдева систем флуида </a:t>
            </a:r>
            <a:r>
              <a:rPr lang="sr-Cyrl-RS" dirty="0">
                <a:solidFill>
                  <a:srgbClr val="002060"/>
                </a:solidFill>
                <a:latin typeface="Times New Roman" pitchFamily="18" charset="0"/>
                <a:cs typeface="Times New Roman" pitchFamily="18" charset="0"/>
              </a:rPr>
              <a:t>енергијом</a:t>
            </a:r>
            <a:r>
              <a:rPr lang="sr-Cyrl-RS" dirty="0">
                <a:latin typeface="Times New Roman" pitchFamily="18" charset="0"/>
                <a:cs typeface="Times New Roman" pitchFamily="18" charset="0"/>
              </a:rPr>
              <a:t> за мешање</a:t>
            </a:r>
          </a:p>
          <a:p>
            <a:pPr algn="just">
              <a:buClr>
                <a:srgbClr val="002060"/>
              </a:buClr>
            </a:pPr>
            <a:r>
              <a:rPr lang="sr-Cyrl-RS" dirty="0">
                <a:latin typeface="Times New Roman" pitchFamily="18" charset="0"/>
                <a:cs typeface="Times New Roman" pitchFamily="18" charset="0"/>
              </a:rPr>
              <a:t>Судови за мешање могу бити опремљени додатном опремом за загревање или хлађење (</a:t>
            </a:r>
            <a:r>
              <a:rPr lang="sr-Cyrl-RS" dirty="0">
                <a:solidFill>
                  <a:srgbClr val="002060"/>
                </a:solidFill>
                <a:latin typeface="Times New Roman" pitchFamily="18" charset="0"/>
                <a:cs typeface="Times New Roman" pitchFamily="18" charset="0"/>
              </a:rPr>
              <a:t>дупликатори</a:t>
            </a:r>
            <a:r>
              <a:rPr lang="sr-Cyrl-RS" dirty="0">
                <a:latin typeface="Times New Roman" pitchFamily="18" charset="0"/>
                <a:cs typeface="Times New Roman" pitchFamily="18" charset="0"/>
              </a:rPr>
              <a:t>) а цео систем мора бити </a:t>
            </a:r>
            <a:r>
              <a:rPr lang="sr-Cyrl-RS" dirty="0">
                <a:solidFill>
                  <a:srgbClr val="002060"/>
                </a:solidFill>
                <a:latin typeface="Times New Roman" pitchFamily="18" charset="0"/>
                <a:cs typeface="Times New Roman" pitchFamily="18" charset="0"/>
              </a:rPr>
              <a:t>затворен</a:t>
            </a:r>
          </a:p>
          <a:p>
            <a:pPr algn="just">
              <a:buClr>
                <a:srgbClr val="002060"/>
              </a:buClr>
            </a:pPr>
            <a:r>
              <a:rPr lang="sr-Cyrl-RS" dirty="0">
                <a:latin typeface="Times New Roman" pitchFamily="18" charset="0"/>
                <a:cs typeface="Times New Roman" pitchFamily="18" charset="0"/>
              </a:rPr>
              <a:t>За усмеравање кретања течности у одговарајућем правцу и за повећавање ефикасности мешања, у унутрашњости суда могу бити уграђени канали и механичке препреке (</a:t>
            </a:r>
            <a:r>
              <a:rPr lang="sr-Cyrl-RS" dirty="0">
                <a:solidFill>
                  <a:srgbClr val="002060"/>
                </a:solidFill>
                <a:latin typeface="Times New Roman" pitchFamily="18" charset="0"/>
                <a:cs typeface="Times New Roman" pitchFamily="18" charset="0"/>
              </a:rPr>
              <a:t>одбојници</a:t>
            </a:r>
            <a:r>
              <a:rPr lang="sr-Cyrl-RS" dirty="0">
                <a:latin typeface="Times New Roman" pitchFamily="18" charset="0"/>
                <a:cs typeface="Times New Roman" pitchFamily="18" charset="0"/>
              </a:rPr>
              <a:t>)</a:t>
            </a:r>
            <a:endParaRPr lang="en-GB"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245544" cy="6327648"/>
          </a:xfrm>
        </p:spPr>
        <p:txBody>
          <a:bodyPr/>
          <a:lstStyle/>
          <a:p>
            <a:pPr algn="just">
              <a:buClr>
                <a:srgbClr val="002060"/>
              </a:buClr>
            </a:pPr>
            <a:endParaRPr lang="sr-Cyrl-RS" dirty="0">
              <a:latin typeface="Times New Roman" pitchFamily="18" charset="0"/>
              <a:cs typeface="Times New Roman" pitchFamily="18" charset="0"/>
            </a:endParaRPr>
          </a:p>
          <a:p>
            <a:pPr algn="just">
              <a:buClr>
                <a:srgbClr val="002060"/>
              </a:buClr>
            </a:pPr>
            <a:endParaRPr lang="sr-Cyrl-RS" dirty="0">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Већина мешалица за течности се разликује по:</a:t>
            </a:r>
          </a:p>
          <a:p>
            <a:pPr algn="just">
              <a:buClr>
                <a:srgbClr val="002060"/>
              </a:buClr>
              <a:buFont typeface="Courier New" pitchFamily="49" charset="0"/>
              <a:buChar char="o"/>
            </a:pPr>
            <a:r>
              <a:rPr lang="sr-Cyrl-RS" dirty="0">
                <a:solidFill>
                  <a:srgbClr val="002060"/>
                </a:solidFill>
                <a:latin typeface="Times New Roman" pitchFamily="18" charset="0"/>
                <a:cs typeface="Times New Roman" pitchFamily="18" charset="0"/>
              </a:rPr>
              <a:t>облику</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врсти</a:t>
            </a:r>
            <a:r>
              <a:rPr lang="sr-Cyrl-RS" dirty="0">
                <a:latin typeface="Times New Roman" pitchFamily="18" charset="0"/>
                <a:cs typeface="Times New Roman" pitchFamily="18" charset="0"/>
              </a:rPr>
              <a:t> елемента за мешање</a:t>
            </a:r>
          </a:p>
          <a:p>
            <a:pPr algn="just">
              <a:buClr>
                <a:srgbClr val="002060"/>
              </a:buClr>
              <a:buFont typeface="Courier New" pitchFamily="49" charset="0"/>
              <a:buChar char="o"/>
            </a:pPr>
            <a:r>
              <a:rPr lang="sr-Cyrl-RS" dirty="0">
                <a:solidFill>
                  <a:srgbClr val="002060"/>
                </a:solidFill>
                <a:latin typeface="Times New Roman" pitchFamily="18" charset="0"/>
                <a:cs typeface="Times New Roman" pitchFamily="18" charset="0"/>
              </a:rPr>
              <a:t>брзини</a:t>
            </a:r>
            <a:r>
              <a:rPr lang="sr-Cyrl-RS" dirty="0">
                <a:latin typeface="Times New Roman" pitchFamily="18" charset="0"/>
                <a:cs typeface="Times New Roman" pitchFamily="18" charset="0"/>
              </a:rPr>
              <a:t> којом се елементи ротирају</a:t>
            </a:r>
          </a:p>
          <a:p>
            <a:pPr algn="just">
              <a:buClr>
                <a:srgbClr val="002060"/>
              </a:buClr>
              <a:buFont typeface="Courier New" pitchFamily="49" charset="0"/>
              <a:buChar char="o"/>
            </a:pPr>
            <a:r>
              <a:rPr lang="sr-Cyrl-RS" dirty="0">
                <a:latin typeface="Times New Roman" pitchFamily="18" charset="0"/>
                <a:cs typeface="Times New Roman" pitchFamily="18" charset="0"/>
              </a:rPr>
              <a:t>додатној опреми и </a:t>
            </a:r>
            <a:r>
              <a:rPr lang="sr-Cyrl-RS" dirty="0">
                <a:solidFill>
                  <a:srgbClr val="002060"/>
                </a:solidFill>
                <a:latin typeface="Times New Roman" pitchFamily="18" charset="0"/>
                <a:cs typeface="Times New Roman" pitchFamily="18" charset="0"/>
              </a:rPr>
              <a:t>капацитету</a:t>
            </a:r>
          </a:p>
          <a:p>
            <a:pPr algn="just">
              <a:buClr>
                <a:srgbClr val="002060"/>
              </a:buClr>
              <a:buFont typeface="Courier New" pitchFamily="49" charset="0"/>
              <a:buChar char="o"/>
            </a:pPr>
            <a:r>
              <a:rPr lang="sr-Cyrl-RS" dirty="0">
                <a:latin typeface="Times New Roman" pitchFamily="18" charset="0"/>
                <a:cs typeface="Times New Roman" pitchFamily="18" charset="0"/>
              </a:rPr>
              <a:t>принципу </a:t>
            </a:r>
            <a:r>
              <a:rPr lang="sr-Cyrl-RS" dirty="0">
                <a:solidFill>
                  <a:srgbClr val="002060"/>
                </a:solidFill>
                <a:latin typeface="Times New Roman" pitchFamily="18" charset="0"/>
                <a:cs typeface="Times New Roman" pitchFamily="18" charset="0"/>
              </a:rPr>
              <a:t>пуњења и пражњења </a:t>
            </a:r>
            <a:r>
              <a:rPr lang="sr-Cyrl-RS" dirty="0">
                <a:latin typeface="Times New Roman" pitchFamily="18" charset="0"/>
                <a:cs typeface="Times New Roman" pitchFamily="18" charset="0"/>
              </a:rPr>
              <a:t>(континуиран или дисконтинуиран рад)</a:t>
            </a:r>
          </a:p>
          <a:p>
            <a:pPr algn="just">
              <a:buClr>
                <a:srgbClr val="002060"/>
              </a:buClr>
              <a:buFont typeface="Courier New" pitchFamily="49" charset="0"/>
              <a:buChar char="o"/>
            </a:pPr>
            <a:endParaRPr lang="sr-Cyrl-R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rot="5400000">
            <a:off x="1367642" y="-495436"/>
            <a:ext cx="6192689" cy="7848873"/>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BAB75E01-B838-47A0-9485-9A369D43D423}"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6327648"/>
          </a:xfrm>
        </p:spPr>
        <p:txBody>
          <a:bodyPr>
            <a:noAutofit/>
          </a:bodyPr>
          <a:lstStyle/>
          <a:p>
            <a:pPr algn="ctr">
              <a:buNone/>
            </a:pPr>
            <a:r>
              <a:rPr lang="sr-Cyrl-RS" dirty="0">
                <a:solidFill>
                  <a:srgbClr val="002060"/>
                </a:solidFill>
                <a:latin typeface="Times New Roman" pitchFamily="18" charset="0"/>
                <a:cs typeface="Times New Roman" pitchFamily="18" charset="0"/>
              </a:rPr>
              <a:t>Уређаји за мешање течности</a:t>
            </a:r>
          </a:p>
          <a:p>
            <a:pPr algn="just">
              <a:buClr>
                <a:srgbClr val="002060"/>
              </a:buClr>
            </a:pPr>
            <a:r>
              <a:rPr lang="sr-Cyrl-RS" dirty="0">
                <a:latin typeface="Times New Roman" pitchFamily="18" charset="0"/>
                <a:cs typeface="Times New Roman" pitchFamily="18" charset="0"/>
              </a:rPr>
              <a:t>Уколико уређаји раде на принципу повременог пуњења, вршења операције затим пражњења и поновног пуњења јесу уређаји са </a:t>
            </a:r>
            <a:r>
              <a:rPr lang="sr-Cyrl-RS" dirty="0">
                <a:solidFill>
                  <a:srgbClr val="002060"/>
                </a:solidFill>
                <a:latin typeface="Times New Roman" pitchFamily="18" charset="0"/>
                <a:cs typeface="Times New Roman" pitchFamily="18" charset="0"/>
              </a:rPr>
              <a:t>дисконтинуираним</a:t>
            </a:r>
            <a:r>
              <a:rPr lang="sr-Cyrl-RS" dirty="0">
                <a:latin typeface="Times New Roman" pitchFamily="18" charset="0"/>
                <a:cs typeface="Times New Roman" pitchFamily="18" charset="0"/>
              </a:rPr>
              <a:t> радом.</a:t>
            </a:r>
          </a:p>
          <a:p>
            <a:pPr algn="just">
              <a:buClr>
                <a:srgbClr val="002060"/>
              </a:buClr>
            </a:pPr>
            <a:r>
              <a:rPr lang="sr-Cyrl-RS" dirty="0">
                <a:latin typeface="Times New Roman" pitchFamily="18" charset="0"/>
                <a:cs typeface="Times New Roman" pitchFamily="18" charset="0"/>
              </a:rPr>
              <a:t>Док уређаји код којих се рад не прекида док се истовремено врши пуњење, мешање и пражњење јесу уређаји са </a:t>
            </a:r>
            <a:r>
              <a:rPr lang="sr-Cyrl-RS" dirty="0">
                <a:solidFill>
                  <a:srgbClr val="002060"/>
                </a:solidFill>
                <a:latin typeface="Times New Roman" pitchFamily="18" charset="0"/>
                <a:cs typeface="Times New Roman" pitchFamily="18" charset="0"/>
              </a:rPr>
              <a:t>континуираним</a:t>
            </a:r>
            <a:r>
              <a:rPr lang="sr-Cyrl-RS" dirty="0">
                <a:latin typeface="Times New Roman" pitchFamily="18" charset="0"/>
                <a:cs typeface="Times New Roman" pitchFamily="18" charset="0"/>
              </a:rPr>
              <a:t> радом </a:t>
            </a:r>
          </a:p>
          <a:p>
            <a:pPr algn="ctr">
              <a:buNone/>
            </a:pPr>
            <a:r>
              <a:rPr lang="sr-Cyrl-RS" b="1" dirty="0">
                <a:solidFill>
                  <a:srgbClr val="002060"/>
                </a:solidFill>
                <a:latin typeface="Times New Roman" pitchFamily="18" charset="0"/>
                <a:cs typeface="Times New Roman" pitchFamily="18" charset="0"/>
              </a:rPr>
              <a:t>Мешање барботирањем</a:t>
            </a:r>
          </a:p>
          <a:p>
            <a:pPr algn="just">
              <a:buClr>
                <a:srgbClr val="002060"/>
              </a:buClr>
            </a:pPr>
            <a:r>
              <a:rPr lang="sr-Cyrl-RS" dirty="0">
                <a:latin typeface="Times New Roman" pitchFamily="18" charset="0"/>
                <a:cs typeface="Times New Roman" pitchFamily="18" charset="0"/>
              </a:rPr>
              <a:t>Интезивно мешање течности се може постићи удувавањем </a:t>
            </a:r>
            <a:r>
              <a:rPr lang="sr-Cyrl-RS" dirty="0">
                <a:solidFill>
                  <a:srgbClr val="002060"/>
                </a:solidFill>
                <a:latin typeface="Times New Roman" pitchFamily="18" charset="0"/>
                <a:cs typeface="Times New Roman" pitchFamily="18" charset="0"/>
              </a:rPr>
              <a:t>гасова</a:t>
            </a:r>
            <a:r>
              <a:rPr lang="sr-Cyrl-RS" dirty="0">
                <a:latin typeface="Times New Roman" pitchFamily="18" charset="0"/>
                <a:cs typeface="Times New Roman" pitchFamily="18" charset="0"/>
              </a:rPr>
              <a:t>, првенствено ваздуха. Услови који морају бити испуњени јесу да течност која се меша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192688"/>
          </a:xfrm>
        </p:spPr>
        <p:txBody>
          <a:bodyPr/>
          <a:lstStyle/>
          <a:p>
            <a:pPr algn="just">
              <a:buClr>
                <a:srgbClr val="002060"/>
              </a:buClr>
              <a:buFont typeface="Courier New" pitchFamily="49" charset="0"/>
              <a:buChar char="o"/>
            </a:pPr>
            <a:r>
              <a:rPr lang="sr-Cyrl-RS" dirty="0">
                <a:latin typeface="Times New Roman" pitchFamily="18" charset="0"/>
                <a:cs typeface="Times New Roman" pitchFamily="18" charset="0"/>
              </a:rPr>
              <a:t>буде ниског вискозитета</a:t>
            </a:r>
          </a:p>
          <a:p>
            <a:pPr algn="just">
              <a:buClr>
                <a:srgbClr val="002060"/>
              </a:buClr>
              <a:buFont typeface="Courier New" pitchFamily="49" charset="0"/>
              <a:buChar char="o"/>
            </a:pPr>
            <a:r>
              <a:rPr lang="sr-Cyrl-RS" dirty="0">
                <a:latin typeface="Times New Roman" pitchFamily="18" charset="0"/>
                <a:cs typeface="Times New Roman" pitchFamily="18" charset="0"/>
              </a:rPr>
              <a:t>да не пени</a:t>
            </a:r>
          </a:p>
          <a:p>
            <a:pPr algn="just">
              <a:buClr>
                <a:srgbClr val="002060"/>
              </a:buClr>
              <a:buFont typeface="Courier New" pitchFamily="49" charset="0"/>
              <a:buChar char="o"/>
            </a:pPr>
            <a:r>
              <a:rPr lang="sr-Cyrl-RS" dirty="0">
                <a:latin typeface="Times New Roman" pitchFamily="18" charset="0"/>
                <a:cs typeface="Times New Roman" pitchFamily="18" charset="0"/>
              </a:rPr>
              <a:t>да не реагује са употребљеним гасом</a:t>
            </a:r>
          </a:p>
          <a:p>
            <a:pPr algn="just">
              <a:buClr>
                <a:srgbClr val="002060"/>
              </a:buClr>
              <a:buFont typeface="Courier New" pitchFamily="49" charset="0"/>
              <a:buChar char="o"/>
            </a:pPr>
            <a:r>
              <a:rPr lang="sr-Cyrl-RS" dirty="0">
                <a:latin typeface="Times New Roman" pitchFamily="18" charset="0"/>
                <a:cs typeface="Times New Roman" pitchFamily="18" charset="0"/>
              </a:rPr>
              <a:t>да је у великој мери неиспарљива</a:t>
            </a:r>
          </a:p>
          <a:p>
            <a:pPr algn="just">
              <a:buClr>
                <a:srgbClr val="002060"/>
              </a:buClr>
            </a:pPr>
            <a:r>
              <a:rPr lang="sr-Cyrl-RS" dirty="0">
                <a:latin typeface="Times New Roman" pitchFamily="18" charset="0"/>
                <a:cs typeface="Times New Roman" pitchFamily="18" charset="0"/>
              </a:rPr>
              <a:t>Уређај је често допуњен цевима одређеног промера које служе да усмере мехуриће ваздуха који се шире и течност која се унутра налази што омогућава боље потискивање течности уз помоћ гаса и ефикасније мешање</a:t>
            </a:r>
          </a:p>
          <a:p>
            <a:endParaRPr lang="en-US" dirty="0"/>
          </a:p>
        </p:txBody>
      </p:sp>
      <p:pic>
        <p:nvPicPr>
          <p:cNvPr id="4" name="Picture 3" descr="WP_20181002_15_44_53_Pro.jpg"/>
          <p:cNvPicPr>
            <a:picLocks noChangeAspect="1"/>
          </p:cNvPicPr>
          <p:nvPr/>
        </p:nvPicPr>
        <p:blipFill>
          <a:blip r:embed="rId2" cstate="print"/>
          <a:stretch>
            <a:fillRect/>
          </a:stretch>
        </p:blipFill>
        <p:spPr>
          <a:xfrm>
            <a:off x="3779912" y="3861048"/>
            <a:ext cx="4427984" cy="2212796"/>
          </a:xfrm>
          <a:prstGeom prst="rect">
            <a:avLst/>
          </a:prstGeom>
        </p:spPr>
      </p:pic>
      <p:sp>
        <p:nvSpPr>
          <p:cNvPr id="5" name="Slide Number Placeholder 4"/>
          <p:cNvSpPr>
            <a:spLocks noGrp="1"/>
          </p:cNvSpPr>
          <p:nvPr>
            <p:ph type="sldNum" sz="quarter" idx="12"/>
          </p:nvPr>
        </p:nvSpPr>
        <p:spPr/>
        <p:txBody>
          <a:bodyPr/>
          <a:lstStyle/>
          <a:p>
            <a:fld id="{BAB75E01-B838-47A0-9485-9A369D43D423}"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892480" cy="6336704"/>
          </a:xfrm>
        </p:spPr>
        <p:txBody>
          <a:bodyPr>
            <a:noAutofit/>
          </a:bodyPr>
          <a:lstStyle/>
          <a:p>
            <a:pPr algn="ctr">
              <a:buNone/>
            </a:pPr>
            <a:r>
              <a:rPr lang="sr-Cyrl-RS" b="1" dirty="0">
                <a:solidFill>
                  <a:srgbClr val="002060"/>
                </a:solidFill>
                <a:latin typeface="Times New Roman" pitchFamily="18" charset="0"/>
                <a:cs typeface="Times New Roman" pitchFamily="18" charset="0"/>
              </a:rPr>
              <a:t>Мешалице са лопатицама </a:t>
            </a:r>
            <a:r>
              <a:rPr lang="sr-Cyrl-RS" dirty="0">
                <a:solidFill>
                  <a:srgbClr val="002060"/>
                </a:solidFill>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Овај тип мешалице се састоји од </a:t>
            </a:r>
            <a:r>
              <a:rPr lang="sr-Cyrl-RS" dirty="0">
                <a:solidFill>
                  <a:srgbClr val="002060"/>
                </a:solidFill>
                <a:latin typeface="Times New Roman" pitchFamily="18" charset="0"/>
                <a:cs typeface="Times New Roman" pitchFamily="18" charset="0"/>
              </a:rPr>
              <a:t>цилиндричног</a:t>
            </a:r>
            <a:r>
              <a:rPr lang="sr-Cyrl-RS" dirty="0">
                <a:latin typeface="Times New Roman" pitchFamily="18" charset="0"/>
                <a:cs typeface="Times New Roman" pitchFamily="18" charset="0"/>
              </a:rPr>
              <a:t> суда у коме се налази </a:t>
            </a:r>
            <a:r>
              <a:rPr lang="sr-Cyrl-RS" dirty="0">
                <a:solidFill>
                  <a:srgbClr val="002060"/>
                </a:solidFill>
                <a:latin typeface="Times New Roman" pitchFamily="18" charset="0"/>
                <a:cs typeface="Times New Roman" pitchFamily="18" charset="0"/>
              </a:rPr>
              <a:t>вратило</a:t>
            </a:r>
            <a:r>
              <a:rPr lang="sr-Cyrl-RS" dirty="0">
                <a:latin typeface="Times New Roman" pitchFamily="18" charset="0"/>
                <a:cs typeface="Times New Roman" pitchFamily="18" charset="0"/>
              </a:rPr>
              <a:t> са причвршћеним </a:t>
            </a:r>
            <a:r>
              <a:rPr lang="sr-Cyrl-RS" dirty="0">
                <a:solidFill>
                  <a:srgbClr val="002060"/>
                </a:solidFill>
                <a:latin typeface="Times New Roman" pitchFamily="18" charset="0"/>
                <a:cs typeface="Times New Roman" pitchFamily="18" charset="0"/>
              </a:rPr>
              <a:t>лопатицама</a:t>
            </a:r>
            <a:r>
              <a:rPr lang="sr-Cyrl-RS" dirty="0">
                <a:latin typeface="Times New Roman" pitchFamily="18" charset="0"/>
                <a:cs typeface="Times New Roman" pitchFamily="18" charset="0"/>
              </a:rPr>
              <a:t>.</a:t>
            </a:r>
          </a:p>
          <a:p>
            <a:pPr algn="just">
              <a:buClr>
                <a:srgbClr val="002060"/>
              </a:buClr>
            </a:pPr>
            <a:r>
              <a:rPr lang="sr-Cyrl-RS" dirty="0">
                <a:latin typeface="Times New Roman" pitchFamily="18" charset="0"/>
                <a:cs typeface="Times New Roman" pitchFamily="18" charset="0"/>
              </a:rPr>
              <a:t>Уз помоћ једног </a:t>
            </a:r>
            <a:r>
              <a:rPr lang="sr-Cyrl-RS" dirty="0">
                <a:solidFill>
                  <a:srgbClr val="002060"/>
                </a:solidFill>
                <a:latin typeface="Times New Roman" pitchFamily="18" charset="0"/>
                <a:cs typeface="Times New Roman" pitchFamily="18" charset="0"/>
              </a:rPr>
              <a:t>мотора</a:t>
            </a:r>
            <a:r>
              <a:rPr lang="sr-Cyrl-RS" dirty="0">
                <a:latin typeface="Times New Roman" pitchFamily="18" charset="0"/>
                <a:cs typeface="Times New Roman" pitchFamily="18" charset="0"/>
              </a:rPr>
              <a:t> вратило се окреће а за њим и лопатице. Захваљујући створеној </a:t>
            </a:r>
            <a:r>
              <a:rPr lang="sr-Cyrl-RS" dirty="0">
                <a:solidFill>
                  <a:srgbClr val="002060"/>
                </a:solidFill>
                <a:latin typeface="Times New Roman" pitchFamily="18" charset="0"/>
                <a:cs typeface="Times New Roman" pitchFamily="18" charset="0"/>
              </a:rPr>
              <a:t>центрифугалној</a:t>
            </a:r>
            <a:r>
              <a:rPr lang="sr-Cyrl-RS" dirty="0">
                <a:latin typeface="Times New Roman" pitchFamily="18" charset="0"/>
                <a:cs typeface="Times New Roman" pitchFamily="18" charset="0"/>
              </a:rPr>
              <a:t> сили маса течности ће се кретати ка </a:t>
            </a:r>
            <a:r>
              <a:rPr lang="sr-Cyrl-RS" dirty="0">
                <a:solidFill>
                  <a:srgbClr val="002060"/>
                </a:solidFill>
                <a:latin typeface="Times New Roman" pitchFamily="18" charset="0"/>
                <a:cs typeface="Times New Roman" pitchFamily="18" charset="0"/>
              </a:rPr>
              <a:t>периферији</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Пошто се мешање врши слојевито и само у </a:t>
            </a:r>
            <a:r>
              <a:rPr lang="sr-Cyrl-RS" dirty="0">
                <a:solidFill>
                  <a:srgbClr val="002060"/>
                </a:solidFill>
                <a:latin typeface="Times New Roman" pitchFamily="18" charset="0"/>
                <a:cs typeface="Times New Roman" pitchFamily="18" charset="0"/>
              </a:rPr>
              <a:t>близини лопатица</a:t>
            </a:r>
            <a:r>
              <a:rPr lang="sr-Cyrl-RS" dirty="0">
                <a:latin typeface="Times New Roman" pitchFamily="18" charset="0"/>
                <a:cs typeface="Times New Roman" pitchFamily="18" charset="0"/>
              </a:rPr>
              <a:t> конструисане су мешалице са лопатицама које су постављене </a:t>
            </a:r>
            <a:r>
              <a:rPr lang="sr-Cyrl-RS" dirty="0">
                <a:solidFill>
                  <a:srgbClr val="002060"/>
                </a:solidFill>
                <a:latin typeface="Times New Roman" pitchFamily="18" charset="0"/>
                <a:cs typeface="Times New Roman" pitchFamily="18" charset="0"/>
              </a:rPr>
              <a:t>хоризонтално</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вертикално</a:t>
            </a:r>
            <a:r>
              <a:rPr lang="sr-Cyrl-RS" dirty="0">
                <a:latin typeface="Times New Roman" pitchFamily="18" charset="0"/>
                <a:cs typeface="Times New Roman" pitchFamily="18" charset="0"/>
              </a:rPr>
              <a:t> или </a:t>
            </a:r>
            <a:r>
              <a:rPr lang="sr-Cyrl-RS" dirty="0">
                <a:solidFill>
                  <a:srgbClr val="002060"/>
                </a:solidFill>
                <a:latin typeface="Times New Roman" pitchFamily="18" charset="0"/>
                <a:cs typeface="Times New Roman" pitchFamily="18" charset="0"/>
              </a:rPr>
              <a:t>косо</a:t>
            </a:r>
            <a:r>
              <a:rPr lang="sr-Cyrl-RS" dirty="0">
                <a:latin typeface="Times New Roman" pitchFamily="18" charset="0"/>
                <a:cs typeface="Times New Roman" pitchFamily="18" charset="0"/>
              </a:rPr>
              <a:t> или могу бити вишеструке, уз додатак </a:t>
            </a:r>
            <a:r>
              <a:rPr lang="sr-Cyrl-RS" dirty="0">
                <a:solidFill>
                  <a:srgbClr val="002060"/>
                </a:solidFill>
                <a:latin typeface="Times New Roman" pitchFamily="18" charset="0"/>
                <a:cs typeface="Times New Roman" pitchFamily="18" charset="0"/>
              </a:rPr>
              <a:t>стационарних лопатица уграђених у зид посуде или рам</a:t>
            </a:r>
          </a:p>
        </p:txBody>
      </p:sp>
      <p:sp>
        <p:nvSpPr>
          <p:cNvPr id="4" name="Slide Number Placeholder 3"/>
          <p:cNvSpPr>
            <a:spLocks noGrp="1"/>
          </p:cNvSpPr>
          <p:nvPr>
            <p:ph type="sldNum" sz="quarter" idx="12"/>
          </p:nvPr>
        </p:nvSpPr>
        <p:spPr/>
        <p:txBody>
          <a:bodyPr/>
          <a:lstStyle/>
          <a:p>
            <a:fld id="{BAB75E01-B838-47A0-9485-9A369D43D423}"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496944" cy="6264696"/>
          </a:xfrm>
        </p:spPr>
        <p:txBody>
          <a:bodyPr>
            <a:normAutofit lnSpcReduction="10000"/>
          </a:bodyPr>
          <a:lstStyle/>
          <a:p>
            <a:pPr algn="ctr">
              <a:buNone/>
            </a:pPr>
            <a:r>
              <a:rPr lang="sr-Cyrl-RS" b="1" dirty="0">
                <a:solidFill>
                  <a:srgbClr val="002060"/>
                </a:solidFill>
                <a:latin typeface="Times New Roman" pitchFamily="18" charset="0"/>
                <a:cs typeface="Times New Roman" pitchFamily="18" charset="0"/>
              </a:rPr>
              <a:t>Пропелерска мешалица</a:t>
            </a:r>
          </a:p>
          <a:p>
            <a:pPr algn="just">
              <a:buClr>
                <a:srgbClr val="002060"/>
              </a:buClr>
            </a:pPr>
            <a:r>
              <a:rPr lang="sr-Cyrl-RS" dirty="0">
                <a:latin typeface="Times New Roman" pitchFamily="18" charset="0"/>
                <a:cs typeface="Times New Roman" pitchFamily="18" charset="0"/>
              </a:rPr>
              <a:t>Има извитоперене површине за мешање, због чега се угао површине за мешање стално мења према </a:t>
            </a:r>
            <a:r>
              <a:rPr lang="sr-Cyrl-RS" dirty="0">
                <a:solidFill>
                  <a:srgbClr val="002060"/>
                </a:solidFill>
                <a:latin typeface="Times New Roman" pitchFamily="18" charset="0"/>
                <a:cs typeface="Times New Roman" pitchFamily="18" charset="0"/>
              </a:rPr>
              <a:t>хоризонтали</a:t>
            </a:r>
            <a:r>
              <a:rPr lang="sr-Cyrl-RS" dirty="0">
                <a:latin typeface="Times New Roman" pitchFamily="18" charset="0"/>
                <a:cs typeface="Times New Roman" pitchFamily="18" charset="0"/>
              </a:rPr>
              <a:t> а самим тим се мења и </a:t>
            </a:r>
            <a:r>
              <a:rPr lang="sr-Cyrl-RS" dirty="0">
                <a:solidFill>
                  <a:srgbClr val="002060"/>
                </a:solidFill>
                <a:latin typeface="Times New Roman" pitchFamily="18" charset="0"/>
                <a:cs typeface="Times New Roman" pitchFamily="18" charset="0"/>
              </a:rPr>
              <a:t>правац кретања течности. </a:t>
            </a:r>
          </a:p>
          <a:p>
            <a:pPr algn="just">
              <a:buClr>
                <a:srgbClr val="002060"/>
              </a:buClr>
            </a:pPr>
            <a:r>
              <a:rPr lang="sr-Cyrl-RS" dirty="0">
                <a:latin typeface="Times New Roman" pitchFamily="18" charset="0"/>
                <a:cs typeface="Times New Roman" pitchFamily="18" charset="0"/>
              </a:rPr>
              <a:t>Елемент за мешање је у облику </a:t>
            </a:r>
            <a:r>
              <a:rPr lang="sr-Cyrl-RS" dirty="0">
                <a:solidFill>
                  <a:srgbClr val="002060"/>
                </a:solidFill>
                <a:latin typeface="Times New Roman" pitchFamily="18" charset="0"/>
                <a:cs typeface="Times New Roman" pitchFamily="18" charset="0"/>
              </a:rPr>
              <a:t>бродског пропелера </a:t>
            </a:r>
            <a:r>
              <a:rPr lang="sr-Cyrl-RS" dirty="0">
                <a:latin typeface="Times New Roman" pitchFamily="18" charset="0"/>
                <a:cs typeface="Times New Roman" pitchFamily="18" charset="0"/>
              </a:rPr>
              <a:t>где приликом обртања истог долази до комбиноване појаве </a:t>
            </a:r>
            <a:r>
              <a:rPr lang="sr-Cyrl-RS" dirty="0">
                <a:solidFill>
                  <a:srgbClr val="002060"/>
                </a:solidFill>
                <a:latin typeface="Times New Roman" pitchFamily="18" charset="0"/>
                <a:cs typeface="Times New Roman" pitchFamily="18" charset="0"/>
              </a:rPr>
              <a:t>потискивања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вртложења</a:t>
            </a:r>
            <a:r>
              <a:rPr lang="sr-Cyrl-RS" dirty="0">
                <a:latin typeface="Times New Roman" pitchFamily="18" charset="0"/>
                <a:cs typeface="Times New Roman" pitchFamily="18" charset="0"/>
              </a:rPr>
              <a:t> масе течности, што условљава врло </a:t>
            </a:r>
            <a:r>
              <a:rPr lang="sr-Cyrl-RS" dirty="0">
                <a:solidFill>
                  <a:srgbClr val="002060"/>
                </a:solidFill>
                <a:latin typeface="Times New Roman" pitchFamily="18" charset="0"/>
                <a:cs typeface="Times New Roman" pitchFamily="18" charset="0"/>
              </a:rPr>
              <a:t>интезивно</a:t>
            </a:r>
            <a:r>
              <a:rPr lang="sr-Cyrl-RS" dirty="0">
                <a:latin typeface="Times New Roman" pitchFamily="18" charset="0"/>
                <a:cs typeface="Times New Roman" pitchFamily="18" charset="0"/>
              </a:rPr>
              <a:t> мешање. </a:t>
            </a:r>
          </a:p>
          <a:p>
            <a:pPr algn="just">
              <a:buClr>
                <a:srgbClr val="002060"/>
              </a:buClr>
            </a:pPr>
            <a:r>
              <a:rPr lang="sr-Cyrl-RS" dirty="0">
                <a:latin typeface="Times New Roman" pitchFamily="18" charset="0"/>
                <a:cs typeface="Times New Roman" pitchFamily="18" charset="0"/>
              </a:rPr>
              <a:t>Користи се за течности </a:t>
            </a:r>
            <a:r>
              <a:rPr lang="sr-Cyrl-RS" dirty="0">
                <a:solidFill>
                  <a:srgbClr val="002060"/>
                </a:solidFill>
                <a:latin typeface="Times New Roman" pitchFamily="18" charset="0"/>
                <a:cs typeface="Times New Roman" pitchFamily="18" charset="0"/>
              </a:rPr>
              <a:t>нижег вискозитета </a:t>
            </a:r>
            <a:r>
              <a:rPr lang="sr-Cyrl-RS" dirty="0">
                <a:latin typeface="Times New Roman" pitchFamily="18" charset="0"/>
                <a:cs typeface="Times New Roman" pitchFamily="18" charset="0"/>
              </a:rPr>
              <a:t>до 5000 </a:t>
            </a:r>
            <a:r>
              <a:rPr lang="en-US" dirty="0" err="1">
                <a:latin typeface="Times New Roman" pitchFamily="18" charset="0"/>
                <a:cs typeface="Times New Roman" pitchFamily="18" charset="0"/>
              </a:rPr>
              <a:t>mPas</a:t>
            </a:r>
            <a:r>
              <a:rPr lang="en-US" dirty="0">
                <a:latin typeface="Times New Roman" pitchFamily="18" charset="0"/>
                <a:cs typeface="Times New Roman" pitchFamily="18" charset="0"/>
              </a:rPr>
              <a:t>.</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Брзина</a:t>
            </a:r>
            <a:r>
              <a:rPr lang="sr-Cyrl-RS" dirty="0">
                <a:latin typeface="Times New Roman" pitchFamily="18" charset="0"/>
                <a:cs typeface="Times New Roman" pitchFamily="18" charset="0"/>
              </a:rPr>
              <a:t> ротације се креће од 300-400 обртаја у минути (</a:t>
            </a:r>
            <a:r>
              <a:rPr lang="en-US" dirty="0">
                <a:latin typeface="Times New Roman" pitchFamily="18" charset="0"/>
                <a:cs typeface="Times New Roman" pitchFamily="18" charset="0"/>
              </a:rPr>
              <a:t>rpm</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Мешалице </a:t>
            </a:r>
            <a:r>
              <a:rPr lang="sr-Cyrl-RS" dirty="0">
                <a:solidFill>
                  <a:srgbClr val="002060"/>
                </a:solidFill>
                <a:latin typeface="Times New Roman" pitchFamily="18" charset="0"/>
                <a:cs typeface="Times New Roman" pitchFamily="18" charset="0"/>
              </a:rPr>
              <a:t>већих</a:t>
            </a:r>
            <a:r>
              <a:rPr lang="sr-Cyrl-RS" dirty="0">
                <a:latin typeface="Times New Roman" pitchFamily="18" charset="0"/>
                <a:cs typeface="Times New Roman" pitchFamily="18" charset="0"/>
              </a:rPr>
              <a:t> брзина се користе за </a:t>
            </a:r>
            <a:r>
              <a:rPr lang="sr-Cyrl-RS" dirty="0">
                <a:solidFill>
                  <a:srgbClr val="002060"/>
                </a:solidFill>
                <a:latin typeface="Times New Roman" pitchFamily="18" charset="0"/>
                <a:cs typeface="Times New Roman" pitchFamily="18" charset="0"/>
              </a:rPr>
              <a:t>емулговање и суспендовање</a:t>
            </a:r>
            <a:r>
              <a:rPr lang="sr-Cyrl-RS" dirty="0">
                <a:latin typeface="Times New Roman" pitchFamily="18" charset="0"/>
                <a:cs typeface="Times New Roman" pitchFamily="18" charset="0"/>
              </a:rPr>
              <a:t> а мешалице </a:t>
            </a:r>
            <a:r>
              <a:rPr lang="sr-Cyrl-RS" dirty="0">
                <a:solidFill>
                  <a:srgbClr val="002060"/>
                </a:solidFill>
                <a:latin typeface="Times New Roman" pitchFamily="18" charset="0"/>
                <a:cs typeface="Times New Roman" pitchFamily="18" charset="0"/>
              </a:rPr>
              <a:t>мањих</a:t>
            </a:r>
            <a:r>
              <a:rPr lang="sr-Cyrl-RS" dirty="0">
                <a:latin typeface="Times New Roman" pitchFamily="18" charset="0"/>
                <a:cs typeface="Times New Roman" pitchFamily="18" charset="0"/>
              </a:rPr>
              <a:t> брзина за течности које се </a:t>
            </a:r>
            <a:r>
              <a:rPr lang="sr-Cyrl-RS" dirty="0">
                <a:solidFill>
                  <a:srgbClr val="002060"/>
                </a:solidFill>
                <a:latin typeface="Times New Roman" pitchFamily="18" charset="0"/>
                <a:cs typeface="Times New Roman" pitchFamily="18" charset="0"/>
              </a:rPr>
              <a:t>међусобно мешају</a:t>
            </a:r>
            <a:endParaRPr lang="en-US" dirty="0">
              <a:solidFill>
                <a:srgbClr val="002060"/>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363272" cy="6768752"/>
          </a:xfrm>
        </p:spPr>
        <p:txBody>
          <a:bodyPr>
            <a:noAutofit/>
          </a:bodyPr>
          <a:lstStyle/>
          <a:p>
            <a:pPr algn="ctr">
              <a:buNone/>
            </a:pPr>
            <a:r>
              <a:rPr lang="sr-Cyrl-RS" dirty="0">
                <a:solidFill>
                  <a:srgbClr val="002060"/>
                </a:solidFill>
                <a:latin typeface="Times New Roman" pitchFamily="18" charset="0"/>
                <a:cs typeface="Times New Roman" pitchFamily="18" charset="0"/>
              </a:rPr>
              <a:t>Мешање (</a:t>
            </a:r>
            <a:r>
              <a:rPr lang="en-US" dirty="0" err="1">
                <a:solidFill>
                  <a:srgbClr val="002060"/>
                </a:solidFill>
                <a:latin typeface="Times New Roman" pitchFamily="18" charset="0"/>
                <a:cs typeface="Times New Roman" pitchFamily="18" charset="0"/>
              </a:rPr>
              <a:t>Mixtio</a:t>
            </a:r>
            <a:r>
              <a:rPr lang="sr-Cyrl-RS" dirty="0">
                <a:solidFill>
                  <a:srgbClr val="002060"/>
                </a:solidFill>
                <a:latin typeface="Times New Roman" pitchFamily="18" charset="0"/>
                <a:cs typeface="Times New Roman" pitchFamily="18" charset="0"/>
              </a:rPr>
              <a:t>)</a:t>
            </a:r>
            <a:endParaRPr lang="sr-Cyrl-RS" b="1" dirty="0">
              <a:solidFill>
                <a:srgbClr val="002060"/>
              </a:solidFill>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Мешање се може дефинисати као </a:t>
            </a:r>
            <a:r>
              <a:rPr lang="sr-Cyrl-RS" dirty="0">
                <a:solidFill>
                  <a:srgbClr val="002060"/>
                </a:solidFill>
                <a:latin typeface="Times New Roman" pitchFamily="18" charset="0"/>
                <a:cs typeface="Times New Roman" pitchFamily="18" charset="0"/>
              </a:rPr>
              <a:t>процес</a:t>
            </a:r>
            <a:r>
              <a:rPr lang="sr-Cyrl-RS" dirty="0">
                <a:latin typeface="Times New Roman" pitchFamily="18" charset="0"/>
                <a:cs typeface="Times New Roman" pitchFamily="18" charset="0"/>
              </a:rPr>
              <a:t> у коме се две или више компоненти третирају на тај начин да се омогући </a:t>
            </a:r>
            <a:r>
              <a:rPr lang="sr-Cyrl-RS" dirty="0">
                <a:solidFill>
                  <a:srgbClr val="002060"/>
                </a:solidFill>
                <a:latin typeface="Times New Roman" pitchFamily="18" charset="0"/>
                <a:cs typeface="Times New Roman" pitchFamily="18" charset="0"/>
              </a:rPr>
              <a:t>најближи</a:t>
            </a:r>
            <a:r>
              <a:rPr lang="sr-Cyrl-RS" dirty="0">
                <a:latin typeface="Times New Roman" pitchFamily="18" charset="0"/>
                <a:cs typeface="Times New Roman" pitchFamily="18" charset="0"/>
              </a:rPr>
              <a:t> могући контакт између честица сваке од појединих компоненти</a:t>
            </a:r>
          </a:p>
          <a:p>
            <a:pPr algn="just">
              <a:buClr>
                <a:srgbClr val="002060"/>
              </a:buClr>
            </a:pPr>
            <a:r>
              <a:rPr lang="sr-Cyrl-RS" dirty="0">
                <a:latin typeface="Times New Roman" pitchFamily="18" charset="0"/>
                <a:cs typeface="Times New Roman" pitchFamily="18" charset="0"/>
              </a:rPr>
              <a:t>Циљ овог процеса </a:t>
            </a:r>
            <a:r>
              <a:rPr lang="sr-Latn-RS" dirty="0">
                <a:latin typeface="Times New Roman" pitchFamily="18" charset="0"/>
                <a:cs typeface="Times New Roman" pitchFamily="18" charset="0"/>
              </a:rPr>
              <a:t>je</a:t>
            </a:r>
            <a:r>
              <a:rPr lang="sr-Cyrl-RS" dirty="0">
                <a:latin typeface="Times New Roman" pitchFamily="18" charset="0"/>
                <a:cs typeface="Times New Roman" pitchFamily="18" charset="0"/>
              </a:rPr>
              <a:t> да се добију:</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смеше</a:t>
            </a:r>
            <a:r>
              <a:rPr lang="sr-Cyrl-RS" dirty="0">
                <a:latin typeface="Times New Roman" pitchFamily="18" charset="0"/>
                <a:cs typeface="Times New Roman" pitchFamily="18" charset="0"/>
              </a:rPr>
              <a:t> чврстих честица (мешање прашкова)</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суспензије</a:t>
            </a:r>
            <a:r>
              <a:rPr lang="sr-Cyrl-RS" dirty="0">
                <a:latin typeface="Times New Roman" pitchFamily="18" charset="0"/>
                <a:cs typeface="Times New Roman" pitchFamily="18" charset="0"/>
              </a:rPr>
              <a:t> тешко растворљивих чврстих супстанци у течности</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смеше течности </a:t>
            </a:r>
            <a:r>
              <a:rPr lang="sr-Cyrl-RS" dirty="0">
                <a:latin typeface="Times New Roman" pitchFamily="18" charset="0"/>
                <a:cs typeface="Times New Roman" pitchFamily="18" charset="0"/>
              </a:rPr>
              <a:t>које се међусобно мешају или се не мешају (емулзије) и </a:t>
            </a:r>
            <a:r>
              <a:rPr lang="sr-Cyrl-RS" dirty="0">
                <a:solidFill>
                  <a:srgbClr val="002060"/>
                </a:solidFill>
                <a:latin typeface="Times New Roman" pitchFamily="18" charset="0"/>
                <a:cs typeface="Times New Roman" pitchFamily="18" charset="0"/>
              </a:rPr>
              <a:t>дисперзије честица </a:t>
            </a:r>
            <a:r>
              <a:rPr lang="sr-Cyrl-RS" dirty="0">
                <a:latin typeface="Times New Roman" pitchFamily="18" charset="0"/>
                <a:cs typeface="Times New Roman" pitchFamily="18" charset="0"/>
              </a:rPr>
              <a:t>у получврстим препаратима као што су масти или пасте</a:t>
            </a:r>
          </a:p>
          <a:p>
            <a:pPr marL="457200" indent="-457200">
              <a:buFont typeface="+mj-lt"/>
              <a:buAutoNum type="arabicPeriod"/>
            </a:pPr>
            <a:endParaRPr lang="sr-Cyrl-RS" dirty="0">
              <a:latin typeface="Times New Roman" pitchFamily="18" charset="0"/>
              <a:cs typeface="Times New Roman" pitchFamily="18" charset="0"/>
            </a:endParaRPr>
          </a:p>
          <a:p>
            <a:pPr marL="457200" indent="-457200">
              <a:buNone/>
            </a:pPr>
            <a:endParaRPr lang="sr-Cyrl-RS" dirty="0">
              <a:latin typeface="Times New Roman" pitchFamily="18" charset="0"/>
              <a:cs typeface="Times New Roman" pitchFamily="18" charset="0"/>
            </a:endParaRPr>
          </a:p>
          <a:p>
            <a:pPr marL="457200" indent="-457200">
              <a:buFont typeface="+mj-lt"/>
              <a:buAutoNum type="arabicPeriod"/>
            </a:pPr>
            <a:endParaRPr lang="sr-Cyrl-RS" dirty="0">
              <a:latin typeface="Times New Roman" pitchFamily="18" charset="0"/>
              <a:cs typeface="Times New Roman" pitchFamily="18" charset="0"/>
            </a:endParaRPr>
          </a:p>
          <a:p>
            <a:pPr marL="457200" indent="-457200">
              <a:buFont typeface="+mj-lt"/>
              <a:buAutoNum type="arabicPeriod"/>
            </a:pPr>
            <a:endParaRPr lang="sr-Cyrl-R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363272" cy="5040560"/>
          </a:xfrm>
        </p:spPr>
        <p:txBody>
          <a:bodyPr>
            <a:noAutofit/>
          </a:bodyPr>
          <a:lstStyle/>
          <a:p>
            <a:pPr algn="ctr">
              <a:buNone/>
            </a:pPr>
            <a:r>
              <a:rPr lang="sr-Cyrl-RS" sz="2400" b="1" dirty="0">
                <a:solidFill>
                  <a:srgbClr val="002060"/>
                </a:solidFill>
                <a:latin typeface="Times New Roman" pitchFamily="18" charset="0"/>
                <a:cs typeface="Times New Roman" pitchFamily="18" charset="0"/>
              </a:rPr>
              <a:t>Турбинске мешалице</a:t>
            </a:r>
            <a:endParaRPr lang="en-GB" sz="2400" b="1" dirty="0">
              <a:solidFill>
                <a:srgbClr val="002060"/>
              </a:solidFill>
              <a:latin typeface="Times New Roman" pitchFamily="18" charset="0"/>
              <a:cs typeface="Times New Roman" pitchFamily="18" charset="0"/>
            </a:endParaRPr>
          </a:p>
          <a:p>
            <a:pPr algn="just">
              <a:buClr>
                <a:srgbClr val="002060"/>
              </a:buClr>
            </a:pPr>
            <a:r>
              <a:rPr lang="sr-Cyrl-RS" sz="2400" dirty="0">
                <a:latin typeface="Times New Roman" pitchFamily="18" charset="0"/>
                <a:cs typeface="Times New Roman" pitchFamily="18" charset="0"/>
              </a:rPr>
              <a:t>Израђују се у различитим варијантама у зависности од </a:t>
            </a:r>
            <a:r>
              <a:rPr lang="sr-Cyrl-RS" sz="2400" dirty="0">
                <a:solidFill>
                  <a:srgbClr val="002060"/>
                </a:solidFill>
                <a:latin typeface="Times New Roman" pitchFamily="18" charset="0"/>
                <a:cs typeface="Times New Roman" pitchFamily="18" charset="0"/>
              </a:rPr>
              <a:t>дијаметра</a:t>
            </a:r>
            <a:r>
              <a:rPr lang="sr-Cyrl-RS" sz="2400" dirty="0">
                <a:latin typeface="Times New Roman" pitchFamily="18" charset="0"/>
                <a:cs typeface="Times New Roman" pitchFamily="18" charset="0"/>
              </a:rPr>
              <a:t> елемента за мешање и њиховог </a:t>
            </a:r>
            <a:r>
              <a:rPr lang="sr-Cyrl-RS" sz="2400" dirty="0">
                <a:solidFill>
                  <a:srgbClr val="002060"/>
                </a:solidFill>
                <a:latin typeface="Times New Roman" pitchFamily="18" charset="0"/>
                <a:cs typeface="Times New Roman" pitchFamily="18" charset="0"/>
              </a:rPr>
              <a:t>облика</a:t>
            </a:r>
            <a:r>
              <a:rPr lang="sr-Cyrl-RS" sz="2400" dirty="0">
                <a:latin typeface="Times New Roman" pitchFamily="18" charset="0"/>
                <a:cs typeface="Times New Roman" pitchFamily="18" charset="0"/>
              </a:rPr>
              <a:t>, </a:t>
            </a:r>
            <a:r>
              <a:rPr lang="sr-Cyrl-RS" sz="2400" dirty="0">
                <a:solidFill>
                  <a:srgbClr val="002060"/>
                </a:solidFill>
                <a:latin typeface="Times New Roman" pitchFamily="18" charset="0"/>
                <a:cs typeface="Times New Roman" pitchFamily="18" charset="0"/>
              </a:rPr>
              <a:t>броја</a:t>
            </a:r>
            <a:r>
              <a:rPr lang="sr-Cyrl-RS" sz="2400" dirty="0">
                <a:latin typeface="Times New Roman" pitchFamily="18" charset="0"/>
                <a:cs typeface="Times New Roman" pitchFamily="18" charset="0"/>
              </a:rPr>
              <a:t> тих </a:t>
            </a:r>
            <a:r>
              <a:rPr lang="sr-Cyrl-RS" sz="2400" dirty="0">
                <a:solidFill>
                  <a:srgbClr val="002060"/>
                </a:solidFill>
                <a:latin typeface="Times New Roman" pitchFamily="18" charset="0"/>
                <a:cs typeface="Times New Roman" pitchFamily="18" charset="0"/>
              </a:rPr>
              <a:t>елемената</a:t>
            </a:r>
            <a:r>
              <a:rPr lang="sr-Cyrl-RS" sz="2400" dirty="0">
                <a:latin typeface="Times New Roman" pitchFamily="18" charset="0"/>
                <a:cs typeface="Times New Roman" pitchFamily="18" charset="0"/>
              </a:rPr>
              <a:t>, </a:t>
            </a:r>
            <a:r>
              <a:rPr lang="sr-Cyrl-RS" sz="2400" dirty="0">
                <a:solidFill>
                  <a:srgbClr val="002060"/>
                </a:solidFill>
                <a:latin typeface="Times New Roman" pitchFamily="18" charset="0"/>
                <a:cs typeface="Times New Roman" pitchFamily="18" charset="0"/>
              </a:rPr>
              <a:t>броја обртаја </a:t>
            </a:r>
            <a:r>
              <a:rPr lang="sr-Cyrl-RS" sz="2400" dirty="0">
                <a:latin typeface="Times New Roman" pitchFamily="18" charset="0"/>
                <a:cs typeface="Times New Roman" pitchFamily="18" charset="0"/>
              </a:rPr>
              <a:t>у минути као и од </a:t>
            </a:r>
            <a:r>
              <a:rPr lang="sr-Cyrl-RS" sz="2400" dirty="0">
                <a:solidFill>
                  <a:srgbClr val="002060"/>
                </a:solidFill>
                <a:latin typeface="Times New Roman" pitchFamily="18" charset="0"/>
                <a:cs typeface="Times New Roman" pitchFamily="18" charset="0"/>
              </a:rPr>
              <a:t>угла</a:t>
            </a:r>
            <a:r>
              <a:rPr lang="sr-Cyrl-RS" sz="2400" dirty="0">
                <a:latin typeface="Times New Roman" pitchFamily="18" charset="0"/>
                <a:cs typeface="Times New Roman" pitchFamily="18" charset="0"/>
              </a:rPr>
              <a:t> под којим су вертикално постављене.</a:t>
            </a:r>
          </a:p>
          <a:p>
            <a:pPr algn="just">
              <a:buClr>
                <a:srgbClr val="002060"/>
              </a:buClr>
            </a:pPr>
            <a:r>
              <a:rPr lang="sr-Cyrl-RS" sz="2400" dirty="0">
                <a:latin typeface="Times New Roman" pitchFamily="18" charset="0"/>
                <a:cs typeface="Times New Roman" pitchFamily="18" charset="0"/>
              </a:rPr>
              <a:t>Код већине постоје два основна механизма мешања: </a:t>
            </a:r>
            <a:r>
              <a:rPr lang="sr-Cyrl-RS" sz="2400" dirty="0">
                <a:solidFill>
                  <a:srgbClr val="002060"/>
                </a:solidFill>
                <a:latin typeface="Times New Roman" pitchFamily="18" charset="0"/>
                <a:cs typeface="Times New Roman" pitchFamily="18" charset="0"/>
              </a:rPr>
              <a:t>аксијални</a:t>
            </a:r>
            <a:r>
              <a:rPr lang="sr-Cyrl-RS" sz="2400" dirty="0">
                <a:latin typeface="Times New Roman" pitchFamily="18" charset="0"/>
                <a:cs typeface="Times New Roman" pitchFamily="18" charset="0"/>
              </a:rPr>
              <a:t> (има већи ефекат потискивања течности) и </a:t>
            </a:r>
            <a:r>
              <a:rPr lang="sr-Cyrl-RS" sz="2400" dirty="0">
                <a:solidFill>
                  <a:srgbClr val="002060"/>
                </a:solidFill>
                <a:latin typeface="Times New Roman" pitchFamily="18" charset="0"/>
                <a:cs typeface="Times New Roman" pitchFamily="18" charset="0"/>
              </a:rPr>
              <a:t>радијални</a:t>
            </a:r>
            <a:r>
              <a:rPr lang="sr-Cyrl-RS" sz="2400" dirty="0">
                <a:latin typeface="Times New Roman" pitchFamily="18" charset="0"/>
                <a:cs typeface="Times New Roman" pitchFamily="18" charset="0"/>
              </a:rPr>
              <a:t> проток</a:t>
            </a:r>
          </a:p>
        </p:txBody>
      </p:sp>
      <p:pic>
        <p:nvPicPr>
          <p:cNvPr id="4" name="Picture 3" descr="WP_20181002_16_09_57_Pro.jpg"/>
          <p:cNvPicPr>
            <a:picLocks noChangeAspect="1"/>
          </p:cNvPicPr>
          <p:nvPr/>
        </p:nvPicPr>
        <p:blipFill>
          <a:blip r:embed="rId2" cstate="print"/>
          <a:stretch>
            <a:fillRect/>
          </a:stretch>
        </p:blipFill>
        <p:spPr>
          <a:xfrm rot="10800000">
            <a:off x="1979712" y="3717032"/>
            <a:ext cx="4906758" cy="2640642"/>
          </a:xfrm>
          <a:prstGeom prst="rect">
            <a:avLst/>
          </a:prstGeom>
        </p:spPr>
      </p:pic>
      <p:sp>
        <p:nvSpPr>
          <p:cNvPr id="5" name="Slide Number Placeholder 4"/>
          <p:cNvSpPr>
            <a:spLocks noGrp="1"/>
          </p:cNvSpPr>
          <p:nvPr>
            <p:ph type="sldNum" sz="quarter" idx="12"/>
          </p:nvPr>
        </p:nvSpPr>
        <p:spPr/>
        <p:txBody>
          <a:bodyPr/>
          <a:lstStyle/>
          <a:p>
            <a:fld id="{BAB75E01-B838-47A0-9485-9A369D43D423}"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6067000"/>
          </a:xfrm>
        </p:spPr>
        <p:txBody>
          <a:bodyPr>
            <a:normAutofit fontScale="92500" lnSpcReduction="10000"/>
          </a:bodyPr>
          <a:lstStyle/>
          <a:p>
            <a:pPr algn="ctr">
              <a:buNone/>
            </a:pPr>
            <a:r>
              <a:rPr lang="sr-Cyrl-RS" b="1" dirty="0">
                <a:solidFill>
                  <a:srgbClr val="002060"/>
                </a:solidFill>
                <a:latin typeface="Times New Roman" pitchFamily="18" charset="0"/>
                <a:cs typeface="Times New Roman" pitchFamily="18" charset="0"/>
              </a:rPr>
              <a:t>Ленгерска мешалица </a:t>
            </a:r>
          </a:p>
          <a:p>
            <a:pPr algn="just">
              <a:buClr>
                <a:srgbClr val="002060"/>
              </a:buClr>
            </a:pPr>
            <a:r>
              <a:rPr lang="sr-Cyrl-RS" dirty="0">
                <a:latin typeface="Times New Roman" pitchFamily="18" charset="0"/>
                <a:cs typeface="Times New Roman" pitchFamily="18" charset="0"/>
              </a:rPr>
              <a:t>Добила је име по томе што елемент за мешање личи на </a:t>
            </a:r>
            <a:r>
              <a:rPr lang="sr-Cyrl-RS" dirty="0">
                <a:solidFill>
                  <a:srgbClr val="002060"/>
                </a:solidFill>
                <a:latin typeface="Times New Roman" pitchFamily="18" charset="0"/>
                <a:cs typeface="Times New Roman" pitchFamily="18" charset="0"/>
              </a:rPr>
              <a:t>ленгер</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сидро</a:t>
            </a:r>
            <a:r>
              <a:rPr lang="sr-Cyrl-RS" dirty="0">
                <a:latin typeface="Times New Roman" pitchFamily="18" charset="0"/>
                <a:cs typeface="Times New Roman" pitchFamily="18" charset="0"/>
              </a:rPr>
              <a:t>. Мешалица која се обрће </a:t>
            </a:r>
            <a:r>
              <a:rPr lang="sr-Cyrl-RS" dirty="0">
                <a:solidFill>
                  <a:srgbClr val="002060"/>
                </a:solidFill>
                <a:latin typeface="Times New Roman" pitchFamily="18" charset="0"/>
                <a:cs typeface="Times New Roman" pitchFamily="18" charset="0"/>
              </a:rPr>
              <a:t>споро</a:t>
            </a:r>
            <a:r>
              <a:rPr lang="sr-Cyrl-RS" dirty="0">
                <a:latin typeface="Times New Roman" pitchFamily="18" charset="0"/>
                <a:cs typeface="Times New Roman" pitchFamily="18" charset="0"/>
              </a:rPr>
              <a:t> (50 обртаја у минути). </a:t>
            </a:r>
          </a:p>
          <a:p>
            <a:pPr algn="just">
              <a:buClr>
                <a:srgbClr val="002060"/>
              </a:buClr>
            </a:pPr>
            <a:r>
              <a:rPr lang="sr-Cyrl-RS" dirty="0">
                <a:latin typeface="Times New Roman" pitchFamily="18" charset="0"/>
                <a:cs typeface="Times New Roman" pitchFamily="18" charset="0"/>
              </a:rPr>
              <a:t>Управо због тога се </a:t>
            </a:r>
            <a:r>
              <a:rPr lang="sr-Cyrl-RS" dirty="0">
                <a:solidFill>
                  <a:srgbClr val="002060"/>
                </a:solidFill>
                <a:latin typeface="Times New Roman" pitchFamily="18" charset="0"/>
                <a:cs typeface="Times New Roman" pitchFamily="18" charset="0"/>
              </a:rPr>
              <a:t>не</a:t>
            </a:r>
            <a:r>
              <a:rPr lang="sr-Cyrl-RS" dirty="0">
                <a:latin typeface="Times New Roman" pitchFamily="18" charset="0"/>
                <a:cs typeface="Times New Roman" pitchFamily="18" charset="0"/>
              </a:rPr>
              <a:t> јављају проблеми са </a:t>
            </a:r>
            <a:r>
              <a:rPr lang="sr-Cyrl-RS" dirty="0">
                <a:solidFill>
                  <a:srgbClr val="002060"/>
                </a:solidFill>
                <a:latin typeface="Times New Roman" pitchFamily="18" charset="0"/>
                <a:cs typeface="Times New Roman" pitchFamily="18" charset="0"/>
              </a:rPr>
              <a:t>уклапањем ваздуха </a:t>
            </a:r>
            <a:r>
              <a:rPr lang="sr-Cyrl-RS" dirty="0">
                <a:latin typeface="Times New Roman" pitchFamily="18" charset="0"/>
                <a:cs typeface="Times New Roman" pitchFamily="18" charset="0"/>
              </a:rPr>
              <a:t>или </a:t>
            </a:r>
            <a:r>
              <a:rPr lang="sr-Cyrl-RS" dirty="0">
                <a:solidFill>
                  <a:srgbClr val="002060"/>
                </a:solidFill>
                <a:latin typeface="Times New Roman" pitchFamily="18" charset="0"/>
                <a:cs typeface="Times New Roman" pitchFamily="18" charset="0"/>
              </a:rPr>
              <a:t>развојем топлоте </a:t>
            </a:r>
            <a:r>
              <a:rPr lang="sr-Cyrl-RS" dirty="0">
                <a:latin typeface="Times New Roman" pitchFamily="18" charset="0"/>
                <a:cs typeface="Times New Roman" pitchFamily="18" charset="0"/>
              </a:rPr>
              <a:t>па се могу обављати процеси мешања </a:t>
            </a:r>
            <a:r>
              <a:rPr lang="sr-Cyrl-RS" dirty="0">
                <a:solidFill>
                  <a:srgbClr val="002060"/>
                </a:solidFill>
                <a:latin typeface="Times New Roman" pitchFamily="18" charset="0"/>
                <a:cs typeface="Times New Roman" pitchFamily="18" charset="0"/>
              </a:rPr>
              <a:t>суспензија и емулзија</a:t>
            </a:r>
            <a:r>
              <a:rPr lang="sr-Cyrl-RS" dirty="0">
                <a:latin typeface="Times New Roman" pitchFamily="18" charset="0"/>
                <a:cs typeface="Times New Roman" pitchFamily="18" charset="0"/>
              </a:rPr>
              <a:t>.</a:t>
            </a:r>
          </a:p>
          <a:p>
            <a:pPr algn="just">
              <a:buClr>
                <a:srgbClr val="002060"/>
              </a:buClr>
            </a:pPr>
            <a:r>
              <a:rPr lang="sr-Cyrl-RS" dirty="0">
                <a:latin typeface="Times New Roman" pitchFamily="18" charset="0"/>
                <a:cs typeface="Times New Roman" pitchFamily="18" charset="0"/>
              </a:rPr>
              <a:t>Специјално су обликоване за течности </a:t>
            </a:r>
            <a:r>
              <a:rPr lang="sr-Cyrl-RS" dirty="0">
                <a:solidFill>
                  <a:srgbClr val="002060"/>
                </a:solidFill>
                <a:latin typeface="Times New Roman" pitchFamily="18" charset="0"/>
                <a:cs typeface="Times New Roman" pitchFamily="18" charset="0"/>
              </a:rPr>
              <a:t>високог</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вискозитета</a:t>
            </a:r>
            <a:r>
              <a:rPr lang="sr-Cyrl-RS" dirty="0">
                <a:latin typeface="Times New Roman" pitchFamily="18" charset="0"/>
                <a:cs typeface="Times New Roman" pitchFamily="18" charset="0"/>
              </a:rPr>
              <a:t>. Комбинују се са пропелерским, турбинским или ротор-статор мешалицама. </a:t>
            </a:r>
          </a:p>
          <a:p>
            <a:pPr algn="just">
              <a:buClr>
                <a:srgbClr val="002060"/>
              </a:buClr>
            </a:pPr>
            <a:r>
              <a:rPr lang="sr-Cyrl-RS" dirty="0">
                <a:latin typeface="Times New Roman" pitchFamily="18" charset="0"/>
                <a:cs typeface="Times New Roman" pitchFamily="18" charset="0"/>
              </a:rPr>
              <a:t>За спречавање </a:t>
            </a:r>
            <a:r>
              <a:rPr lang="sr-Cyrl-RS" i="1" dirty="0">
                <a:solidFill>
                  <a:srgbClr val="002060"/>
                </a:solidFill>
                <a:latin typeface="Times New Roman" pitchFamily="18" charset="0"/>
                <a:cs typeface="Times New Roman" pitchFamily="18" charset="0"/>
              </a:rPr>
              <a:t>мртвих углова мешања </a:t>
            </a:r>
            <a:r>
              <a:rPr lang="sr-Cyrl-RS" dirty="0">
                <a:solidFill>
                  <a:srgbClr val="002060"/>
                </a:solidFill>
                <a:latin typeface="Times New Roman" pitchFamily="18" charset="0"/>
                <a:cs typeface="Times New Roman" pitchFamily="18" charset="0"/>
              </a:rPr>
              <a:t>(делови суда где се мешање и не обавља)</a:t>
            </a:r>
            <a:r>
              <a:rPr lang="sr-Cyrl-RS" dirty="0">
                <a:latin typeface="Times New Roman" pitchFamily="18" charset="0"/>
                <a:cs typeface="Times New Roman" pitchFamily="18" charset="0"/>
              </a:rPr>
              <a:t>, доња ивица ленгера се поставља уз </a:t>
            </a:r>
            <a:r>
              <a:rPr lang="sr-Cyrl-RS" dirty="0">
                <a:solidFill>
                  <a:srgbClr val="002060"/>
                </a:solidFill>
                <a:latin typeface="Times New Roman" pitchFamily="18" charset="0"/>
                <a:cs typeface="Times New Roman" pitchFamily="18" charset="0"/>
              </a:rPr>
              <a:t>дно</a:t>
            </a:r>
            <a:r>
              <a:rPr lang="sr-Cyrl-RS" dirty="0">
                <a:latin typeface="Times New Roman" pitchFamily="18" charset="0"/>
                <a:cs typeface="Times New Roman" pitchFamily="18" charset="0"/>
              </a:rPr>
              <a:t> посуде или се на </a:t>
            </a:r>
            <a:r>
              <a:rPr lang="sr-Cyrl-RS" dirty="0">
                <a:solidFill>
                  <a:srgbClr val="002060"/>
                </a:solidFill>
                <a:latin typeface="Times New Roman" pitchFamily="18" charset="0"/>
                <a:cs typeface="Times New Roman" pitchFamily="18" charset="0"/>
              </a:rPr>
              <a:t>спољашњој</a:t>
            </a:r>
            <a:r>
              <a:rPr lang="sr-Cyrl-RS" dirty="0">
                <a:latin typeface="Times New Roman" pitchFamily="18" charset="0"/>
                <a:cs typeface="Times New Roman" pitchFamily="18" charset="0"/>
              </a:rPr>
              <a:t> ивици ленгера постављају монтирани еластични или покретни елементи који служе као стругачи унутрашњих зидова посуде за мешање</a:t>
            </a: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8640"/>
            <a:ext cx="8964488" cy="6669360"/>
          </a:xfrm>
        </p:spPr>
        <p:txBody>
          <a:bodyPr>
            <a:noAutofit/>
          </a:bodyPr>
          <a:lstStyle/>
          <a:p>
            <a:pPr algn="ctr">
              <a:buNone/>
            </a:pPr>
            <a:r>
              <a:rPr lang="sr-Cyrl-RS" b="1" dirty="0">
                <a:solidFill>
                  <a:srgbClr val="002060"/>
                </a:solidFill>
                <a:latin typeface="Times New Roman" pitchFamily="18" charset="0"/>
                <a:cs typeface="Times New Roman" pitchFamily="18" charset="0"/>
              </a:rPr>
              <a:t>Ротор-статор мешалице</a:t>
            </a:r>
          </a:p>
          <a:p>
            <a:pPr algn="just">
              <a:buClr>
                <a:srgbClr val="002060"/>
              </a:buClr>
            </a:pPr>
            <a:r>
              <a:rPr lang="sr-Cyrl-RS" dirty="0">
                <a:latin typeface="Times New Roman" pitchFamily="18" charset="0"/>
                <a:cs typeface="Times New Roman" pitchFamily="18" charset="0"/>
              </a:rPr>
              <a:t>Ефикасне мешалице са </a:t>
            </a:r>
            <a:r>
              <a:rPr lang="sr-Cyrl-RS" dirty="0">
                <a:solidFill>
                  <a:srgbClr val="002060"/>
                </a:solidFill>
                <a:latin typeface="Times New Roman" pitchFamily="18" charset="0"/>
                <a:cs typeface="Times New Roman" pitchFamily="18" charset="0"/>
              </a:rPr>
              <a:t>великом брзином ротације</a:t>
            </a:r>
            <a:r>
              <a:rPr lang="sr-Cyrl-RS" dirty="0">
                <a:latin typeface="Times New Roman" pitchFamily="18" charset="0"/>
                <a:cs typeface="Times New Roman" pitchFamily="18" charset="0"/>
              </a:rPr>
              <a:t>. Кратка, равна или закривљена </a:t>
            </a:r>
            <a:r>
              <a:rPr lang="sr-Cyrl-RS" dirty="0">
                <a:solidFill>
                  <a:srgbClr val="002060"/>
                </a:solidFill>
                <a:latin typeface="Times New Roman" pitchFamily="18" charset="0"/>
                <a:cs typeface="Times New Roman" pitchFamily="18" charset="0"/>
              </a:rPr>
              <a:t>сочива</a:t>
            </a:r>
            <a:r>
              <a:rPr lang="sr-Cyrl-RS" dirty="0">
                <a:latin typeface="Times New Roman" pitchFamily="18" charset="0"/>
                <a:cs typeface="Times New Roman" pitchFamily="18" charset="0"/>
              </a:rPr>
              <a:t> ротора су затворена у непокретан, перфориран </a:t>
            </a:r>
            <a:r>
              <a:rPr lang="sr-Cyrl-RS" dirty="0">
                <a:solidFill>
                  <a:srgbClr val="002060"/>
                </a:solidFill>
                <a:latin typeface="Times New Roman" pitchFamily="18" charset="0"/>
                <a:cs typeface="Times New Roman" pitchFamily="18" charset="0"/>
              </a:rPr>
              <a:t>прстен</a:t>
            </a:r>
            <a:r>
              <a:rPr lang="sr-Cyrl-RS" dirty="0">
                <a:latin typeface="Times New Roman" pitchFamily="18" charset="0"/>
                <a:cs typeface="Times New Roman" pitchFamily="18" charset="0"/>
              </a:rPr>
              <a:t> који чини </a:t>
            </a:r>
            <a:r>
              <a:rPr lang="sr-Cyrl-RS" dirty="0">
                <a:solidFill>
                  <a:srgbClr val="002060"/>
                </a:solidFill>
                <a:latin typeface="Times New Roman" pitchFamily="18" charset="0"/>
                <a:cs typeface="Times New Roman" pitchFamily="18" charset="0"/>
              </a:rPr>
              <a:t>статор</a:t>
            </a:r>
            <a:r>
              <a:rPr lang="sr-Cyrl-RS" dirty="0">
                <a:latin typeface="Times New Roman" pitchFamily="18" charset="0"/>
                <a:cs typeface="Times New Roman" pitchFamily="18" charset="0"/>
              </a:rPr>
              <a:t>, и помоћу централне осовине су везани за мотор. </a:t>
            </a:r>
          </a:p>
          <a:p>
            <a:pPr algn="just">
              <a:buClr>
                <a:srgbClr val="002060"/>
              </a:buClr>
            </a:pPr>
            <a:r>
              <a:rPr lang="sr-Cyrl-RS" dirty="0">
                <a:latin typeface="Times New Roman" pitchFamily="18" charset="0"/>
                <a:cs typeface="Times New Roman" pitchFamily="18" charset="0"/>
              </a:rPr>
              <a:t>Услед ротације јавља се </a:t>
            </a:r>
            <a:r>
              <a:rPr lang="sr-Cyrl-RS" dirty="0">
                <a:solidFill>
                  <a:srgbClr val="002060"/>
                </a:solidFill>
                <a:latin typeface="Times New Roman" pitchFamily="18" charset="0"/>
                <a:cs typeface="Times New Roman" pitchFamily="18" charset="0"/>
              </a:rPr>
              <a:t>проток течности </a:t>
            </a:r>
            <a:r>
              <a:rPr lang="sr-Cyrl-RS" dirty="0">
                <a:latin typeface="Times New Roman" pitchFamily="18" charset="0"/>
                <a:cs typeface="Times New Roman" pitchFamily="18" charset="0"/>
              </a:rPr>
              <a:t>а перфорирани </a:t>
            </a:r>
            <a:r>
              <a:rPr lang="sr-Cyrl-RS" dirty="0">
                <a:solidFill>
                  <a:srgbClr val="002060"/>
                </a:solidFill>
                <a:latin typeface="Times New Roman" pitchFamily="18" charset="0"/>
                <a:cs typeface="Times New Roman" pitchFamily="18" charset="0"/>
              </a:rPr>
              <a:t>статор</a:t>
            </a:r>
            <a:r>
              <a:rPr lang="sr-Cyrl-RS" dirty="0">
                <a:latin typeface="Times New Roman" pitchFamily="18" charset="0"/>
                <a:cs typeface="Times New Roman" pitchFamily="18" charset="0"/>
              </a:rPr>
              <a:t> представља </a:t>
            </a:r>
            <a:r>
              <a:rPr lang="sr-Cyrl-RS" dirty="0">
                <a:solidFill>
                  <a:srgbClr val="002060"/>
                </a:solidFill>
                <a:latin typeface="Times New Roman" pitchFamily="18" charset="0"/>
                <a:cs typeface="Times New Roman" pitchFamily="18" charset="0"/>
              </a:rPr>
              <a:t>препреку</a:t>
            </a:r>
            <a:r>
              <a:rPr lang="sr-Cyrl-RS" dirty="0">
                <a:latin typeface="Times New Roman" pitchFamily="18" charset="0"/>
                <a:cs typeface="Times New Roman" pitchFamily="18" charset="0"/>
              </a:rPr>
              <a:t> том протоку течности и ограничава кретање течности. </a:t>
            </a:r>
          </a:p>
          <a:p>
            <a:pPr algn="just">
              <a:buClr>
                <a:srgbClr val="002060"/>
              </a:buClr>
            </a:pPr>
            <a:r>
              <a:rPr lang="sr-Cyrl-RS" dirty="0">
                <a:latin typeface="Times New Roman" pitchFamily="18" charset="0"/>
                <a:cs typeface="Times New Roman" pitchFamily="18" charset="0"/>
              </a:rPr>
              <a:t>Честице које се нађу између ротора и статора се ломе или раздвајају било </a:t>
            </a:r>
            <a:r>
              <a:rPr lang="sr-Cyrl-RS" dirty="0">
                <a:solidFill>
                  <a:srgbClr val="002060"/>
                </a:solidFill>
                <a:latin typeface="Times New Roman" pitchFamily="18" charset="0"/>
                <a:cs typeface="Times New Roman" pitchFamily="18" charset="0"/>
              </a:rPr>
              <a:t>ударом</a:t>
            </a:r>
            <a:r>
              <a:rPr lang="sr-Cyrl-RS" dirty="0">
                <a:latin typeface="Times New Roman" pitchFamily="18" charset="0"/>
                <a:cs typeface="Times New Roman" pitchFamily="18" charset="0"/>
              </a:rPr>
              <a:t> у </a:t>
            </a:r>
            <a:r>
              <a:rPr lang="sr-Cyrl-RS" dirty="0">
                <a:solidFill>
                  <a:srgbClr val="002060"/>
                </a:solidFill>
                <a:latin typeface="Times New Roman" pitchFamily="18" charset="0"/>
                <a:cs typeface="Times New Roman" pitchFamily="18" charset="0"/>
              </a:rPr>
              <a:t>статор</a:t>
            </a:r>
            <a:r>
              <a:rPr lang="sr-Cyrl-RS" dirty="0">
                <a:latin typeface="Times New Roman" pitchFamily="18" charset="0"/>
                <a:cs typeface="Times New Roman" pitchFamily="18" charset="0"/>
              </a:rPr>
              <a:t> или због </a:t>
            </a:r>
            <a:r>
              <a:rPr lang="sr-Cyrl-RS" dirty="0">
                <a:solidFill>
                  <a:srgbClr val="002060"/>
                </a:solidFill>
                <a:latin typeface="Times New Roman" pitchFamily="18" charset="0"/>
                <a:cs typeface="Times New Roman" pitchFamily="18" charset="0"/>
              </a:rPr>
              <a:t>јаких сила смицања</a:t>
            </a:r>
            <a:r>
              <a:rPr lang="sr-Cyrl-RS" dirty="0">
                <a:latin typeface="Times New Roman" pitchFamily="18" charset="0"/>
                <a:cs typeface="Times New Roman" pitchFamily="18" charset="0"/>
              </a:rPr>
              <a:t>. Дизајниране да производе радијални и аксијални проток течности. </a:t>
            </a:r>
          </a:p>
        </p:txBody>
      </p:sp>
      <p:sp>
        <p:nvSpPr>
          <p:cNvPr id="4" name="Slide Number Placeholder 3"/>
          <p:cNvSpPr>
            <a:spLocks noGrp="1"/>
          </p:cNvSpPr>
          <p:nvPr>
            <p:ph type="sldNum" sz="quarter" idx="12"/>
          </p:nvPr>
        </p:nvSpPr>
        <p:spPr/>
        <p:txBody>
          <a:bodyPr/>
          <a:lstStyle/>
          <a:p>
            <a:fld id="{BAB75E01-B838-47A0-9485-9A369D43D423}"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buClr>
                <a:srgbClr val="002060"/>
              </a:buClr>
            </a:pPr>
            <a:r>
              <a:rPr lang="sr-Cyrl-RS" dirty="0">
                <a:latin typeface="Times New Roman" pitchFamily="18" charset="0"/>
                <a:cs typeface="Times New Roman" pitchFamily="18" charset="0"/>
              </a:rPr>
              <a:t>Овакав тип мешалице омогућава да целокупан садржај прође </a:t>
            </a:r>
            <a:r>
              <a:rPr lang="sr-Cyrl-RS" dirty="0">
                <a:solidFill>
                  <a:srgbClr val="002060"/>
                </a:solidFill>
                <a:latin typeface="Times New Roman" pitchFamily="18" charset="0"/>
                <a:cs typeface="Times New Roman" pitchFamily="18" charset="0"/>
              </a:rPr>
              <a:t>стотинама пута кроз циклус мешања</a:t>
            </a:r>
            <a:r>
              <a:rPr lang="sr-Cyrl-RS" dirty="0">
                <a:latin typeface="Times New Roman" pitchFamily="18" charset="0"/>
                <a:cs typeface="Times New Roman" pitchFamily="18" charset="0"/>
              </a:rPr>
              <a:t> и омогућава стварање дисперзија </a:t>
            </a:r>
            <a:r>
              <a:rPr lang="sr-Cyrl-RS" dirty="0">
                <a:solidFill>
                  <a:srgbClr val="002060"/>
                </a:solidFill>
                <a:latin typeface="Times New Roman" pitchFamily="18" charset="0"/>
                <a:cs typeface="Times New Roman" pitchFamily="18" charset="0"/>
              </a:rPr>
              <a:t>уједначене величине честица</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Овим уређајем је избегнуто </a:t>
            </a:r>
            <a:r>
              <a:rPr lang="sr-Cyrl-RS" dirty="0">
                <a:solidFill>
                  <a:srgbClr val="002060"/>
                </a:solidFill>
                <a:latin typeface="Times New Roman" pitchFamily="18" charset="0"/>
                <a:cs typeface="Times New Roman" pitchFamily="18" charset="0"/>
              </a:rPr>
              <a:t>уклапање</a:t>
            </a:r>
            <a:r>
              <a:rPr lang="sr-Cyrl-RS" dirty="0">
                <a:latin typeface="Times New Roman" pitchFamily="18" charset="0"/>
                <a:cs typeface="Times New Roman" pitchFamily="18" charset="0"/>
              </a:rPr>
              <a:t> ваздуха и стварање непотребних </a:t>
            </a:r>
            <a:r>
              <a:rPr lang="sr-Cyrl-RS" dirty="0">
                <a:solidFill>
                  <a:srgbClr val="002060"/>
                </a:solidFill>
                <a:latin typeface="Times New Roman" pitchFamily="18" charset="0"/>
                <a:cs typeface="Times New Roman" pitchFamily="18" charset="0"/>
              </a:rPr>
              <a:t>турбуленција</a:t>
            </a:r>
            <a:r>
              <a:rPr lang="sr-Cyrl-RS" dirty="0">
                <a:latin typeface="Times New Roman" pitchFamily="18" charset="0"/>
                <a:cs typeface="Times New Roman" pitchFamily="18" charset="0"/>
              </a:rPr>
              <a:t> на самој површини. </a:t>
            </a:r>
          </a:p>
          <a:p>
            <a:pPr algn="just">
              <a:buClr>
                <a:srgbClr val="002060"/>
              </a:buClr>
            </a:pPr>
            <a:r>
              <a:rPr lang="sr-Cyrl-RS" dirty="0">
                <a:latin typeface="Times New Roman" pitchFamily="18" charset="0"/>
                <a:cs typeface="Times New Roman" pitchFamily="18" charset="0"/>
              </a:rPr>
              <a:t>Овим уређајем се могу добити </a:t>
            </a:r>
            <a:r>
              <a:rPr lang="sr-Cyrl-RS" dirty="0">
                <a:solidFill>
                  <a:srgbClr val="002060"/>
                </a:solidFill>
                <a:latin typeface="Times New Roman" pitchFamily="18" charset="0"/>
                <a:cs typeface="Times New Roman" pitchFamily="18" charset="0"/>
              </a:rPr>
              <a:t>суспензије</a:t>
            </a:r>
            <a:r>
              <a:rPr lang="sr-Cyrl-RS" dirty="0">
                <a:latin typeface="Times New Roman" pitchFamily="18" charset="0"/>
                <a:cs typeface="Times New Roman" pitchFamily="18" charset="0"/>
              </a:rPr>
              <a:t> величине честица око 50µ</a:t>
            </a:r>
            <a:r>
              <a:rPr lang="en-GB" dirty="0">
                <a:latin typeface="Times New Roman" pitchFamily="18" charset="0"/>
                <a:cs typeface="Times New Roman" pitchFamily="18" charset="0"/>
              </a:rPr>
              <a:t>m </a:t>
            </a:r>
            <a:r>
              <a:rPr lang="sr-Latn-RS" dirty="0">
                <a:latin typeface="Times New Roman" pitchFamily="18" charset="0"/>
                <a:cs typeface="Times New Roman" pitchFamily="18" charset="0"/>
              </a:rPr>
              <a:t>a </a:t>
            </a:r>
            <a:r>
              <a:rPr lang="sr-Cyrl-RS" dirty="0">
                <a:solidFill>
                  <a:srgbClr val="002060"/>
                </a:solidFill>
                <a:latin typeface="Times New Roman" pitchFamily="18" charset="0"/>
                <a:cs typeface="Times New Roman" pitchFamily="18" charset="0"/>
              </a:rPr>
              <a:t>емулзије</a:t>
            </a:r>
            <a:r>
              <a:rPr lang="sr-Cyrl-RS" dirty="0">
                <a:latin typeface="Times New Roman" pitchFamily="18" charset="0"/>
                <a:cs typeface="Times New Roman" pitchFamily="18" charset="0"/>
              </a:rPr>
              <a:t> могу да имају капљице унутрашње фазе величине до</a:t>
            </a:r>
            <a:r>
              <a:rPr lang="sr-Latn-RS" dirty="0">
                <a:latin typeface="Times New Roman" pitchFamily="18" charset="0"/>
                <a:cs typeface="Times New Roman" pitchFamily="18" charset="0"/>
              </a:rPr>
              <a:t> 1µm</a:t>
            </a:r>
            <a:endParaRPr lang="sr-Cyrl-RS" b="1" dirty="0">
              <a:latin typeface="Times New Roman" pitchFamily="18" charset="0"/>
              <a:cs typeface="Times New Roman" pitchFamily="18" charset="0"/>
            </a:endParaRPr>
          </a:p>
          <a:p>
            <a:endParaRPr lang="en-US" dirty="0"/>
          </a:p>
        </p:txBody>
      </p:sp>
      <p:pic>
        <p:nvPicPr>
          <p:cNvPr id="4" name="Picture 3" descr="WP_20181002_16_20_02_Pro.jpg"/>
          <p:cNvPicPr>
            <a:picLocks noChangeAspect="1"/>
          </p:cNvPicPr>
          <p:nvPr/>
        </p:nvPicPr>
        <p:blipFill>
          <a:blip r:embed="rId2" cstate="print"/>
          <a:stretch>
            <a:fillRect/>
          </a:stretch>
        </p:blipFill>
        <p:spPr>
          <a:xfrm rot="10800000">
            <a:off x="1907704" y="4581128"/>
            <a:ext cx="5328592" cy="2088232"/>
          </a:xfrm>
          <a:prstGeom prst="rect">
            <a:avLst/>
          </a:prstGeom>
        </p:spPr>
      </p:pic>
      <p:sp>
        <p:nvSpPr>
          <p:cNvPr id="5" name="Slide Number Placeholder 4"/>
          <p:cNvSpPr>
            <a:spLocks noGrp="1"/>
          </p:cNvSpPr>
          <p:nvPr>
            <p:ph type="sldNum" sz="quarter" idx="12"/>
          </p:nvPr>
        </p:nvSpPr>
        <p:spPr/>
        <p:txBody>
          <a:bodyPr/>
          <a:lstStyle/>
          <a:p>
            <a:fld id="{BAB75E01-B838-47A0-9485-9A369D43D423}"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0352"/>
            <a:ext cx="9144000" cy="6327648"/>
          </a:xfrm>
        </p:spPr>
        <p:txBody>
          <a:bodyPr>
            <a:noAutofit/>
          </a:bodyPr>
          <a:lstStyle/>
          <a:p>
            <a:pPr algn="ctr">
              <a:buNone/>
            </a:pPr>
            <a:r>
              <a:rPr lang="sr-Cyrl-RS" b="1" dirty="0">
                <a:solidFill>
                  <a:srgbClr val="002060"/>
                </a:solidFill>
                <a:latin typeface="Times New Roman" pitchFamily="18" charset="0"/>
                <a:cs typeface="Times New Roman" pitchFamily="18" charset="0"/>
              </a:rPr>
              <a:t>Планетарна мешалица</a:t>
            </a:r>
          </a:p>
          <a:p>
            <a:pPr algn="just">
              <a:buClr>
                <a:srgbClr val="002060"/>
              </a:buClr>
            </a:pPr>
            <a:r>
              <a:rPr lang="sr-Cyrl-RS" dirty="0">
                <a:latin typeface="Times New Roman" pitchFamily="18" charset="0"/>
                <a:cs typeface="Times New Roman" pitchFamily="18" charset="0"/>
              </a:rPr>
              <a:t>Конструисана за интензивно мешање </a:t>
            </a:r>
            <a:r>
              <a:rPr lang="sr-Cyrl-RS" dirty="0">
                <a:solidFill>
                  <a:srgbClr val="002060"/>
                </a:solidFill>
                <a:latin typeface="Times New Roman" pitchFamily="18" charset="0"/>
                <a:cs typeface="Times New Roman" pitchFamily="18" charset="0"/>
              </a:rPr>
              <a:t>вискозних течности и масти. </a:t>
            </a:r>
            <a:r>
              <a:rPr lang="sr-Cyrl-RS" dirty="0">
                <a:latin typeface="Times New Roman" pitchFamily="18" charset="0"/>
                <a:cs typeface="Times New Roman" pitchFamily="18" charset="0"/>
              </a:rPr>
              <a:t>Елемент за мешање се креће кружно </a:t>
            </a:r>
            <a:r>
              <a:rPr lang="sr-Cyrl-RS" dirty="0">
                <a:solidFill>
                  <a:srgbClr val="002060"/>
                </a:solidFill>
                <a:latin typeface="Times New Roman" pitchFamily="18" charset="0"/>
                <a:cs typeface="Times New Roman" pitchFamily="18" charset="0"/>
              </a:rPr>
              <a:t>око осе обртања </a:t>
            </a:r>
            <a:r>
              <a:rPr lang="sr-Cyrl-RS" dirty="0">
                <a:latin typeface="Times New Roman" pitchFamily="18" charset="0"/>
                <a:cs typeface="Times New Roman" pitchFamily="18" charset="0"/>
              </a:rPr>
              <a:t>али се обрће и </a:t>
            </a:r>
            <a:r>
              <a:rPr lang="sr-Cyrl-RS" dirty="0">
                <a:solidFill>
                  <a:srgbClr val="002060"/>
                </a:solidFill>
                <a:latin typeface="Times New Roman" pitchFamily="18" charset="0"/>
                <a:cs typeface="Times New Roman" pitchFamily="18" charset="0"/>
              </a:rPr>
              <a:t>око сопствене осе</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Најчешће је елемент за мешање у облику </a:t>
            </a:r>
            <a:r>
              <a:rPr lang="sr-Cyrl-RS" dirty="0">
                <a:solidFill>
                  <a:srgbClr val="002060"/>
                </a:solidFill>
                <a:latin typeface="Times New Roman" pitchFamily="18" charset="0"/>
                <a:cs typeface="Times New Roman" pitchFamily="18" charset="0"/>
              </a:rPr>
              <a:t>шупљег рама </a:t>
            </a:r>
            <a:r>
              <a:rPr lang="sr-Cyrl-RS" dirty="0">
                <a:latin typeface="Times New Roman" pitchFamily="18" charset="0"/>
                <a:cs typeface="Times New Roman" pitchFamily="18" charset="0"/>
              </a:rPr>
              <a:t>на чијој је унутрашњој страни монтирано више редова </a:t>
            </a:r>
            <a:r>
              <a:rPr lang="sr-Cyrl-RS" dirty="0">
                <a:solidFill>
                  <a:srgbClr val="002060"/>
                </a:solidFill>
                <a:latin typeface="Times New Roman" pitchFamily="18" charset="0"/>
                <a:cs typeface="Times New Roman" pitchFamily="18" charset="0"/>
              </a:rPr>
              <a:t>лопатица</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Користи се и за мешање прашкова са течним везивним средством при </a:t>
            </a:r>
            <a:r>
              <a:rPr lang="sr-Cyrl-RS" dirty="0">
                <a:solidFill>
                  <a:srgbClr val="002060"/>
                </a:solidFill>
                <a:latin typeface="Times New Roman" pitchFamily="18" charset="0"/>
                <a:cs typeface="Times New Roman" pitchFamily="18" charset="0"/>
              </a:rPr>
              <a:t>гранулацији</a:t>
            </a:r>
            <a:r>
              <a:rPr lang="sr-Cyrl-RS" dirty="0">
                <a:latin typeface="Times New Roman" pitchFamily="18" charset="0"/>
                <a:cs typeface="Times New Roman" pitchFamily="18" charset="0"/>
              </a:rPr>
              <a:t>. За оне формулације које садрже два или три састојка у </a:t>
            </a:r>
            <a:r>
              <a:rPr lang="sr-Cyrl-RS" dirty="0">
                <a:solidFill>
                  <a:srgbClr val="002060"/>
                </a:solidFill>
                <a:latin typeface="Times New Roman" pitchFamily="18" charset="0"/>
                <a:cs typeface="Times New Roman" pitchFamily="18" charset="0"/>
              </a:rPr>
              <a:t>приближно истим количинама</a:t>
            </a:r>
            <a:r>
              <a:rPr lang="sr-Cyrl-RS" dirty="0">
                <a:latin typeface="Times New Roman" pitchFamily="18" charset="0"/>
                <a:cs typeface="Times New Roman" pitchFamily="18" charset="0"/>
              </a:rPr>
              <a:t>, могуће је постићи прикладну смешу у планетарном миксеру без одвојене фазе процеса</a:t>
            </a:r>
          </a:p>
          <a:p>
            <a:pPr algn="just"/>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404664"/>
            <a:ext cx="8183880" cy="6192688"/>
          </a:xfrm>
        </p:spPr>
        <p:txBody>
          <a:bodyPr>
            <a:noAutofit/>
          </a:bodyPr>
          <a:lstStyle/>
          <a:p>
            <a:pPr algn="ctr">
              <a:buNone/>
            </a:pPr>
            <a:r>
              <a:rPr lang="sr-Cyrl-RS" sz="2600" b="1" dirty="0">
                <a:solidFill>
                  <a:srgbClr val="002060"/>
                </a:solidFill>
                <a:latin typeface="Times New Roman" pitchFamily="18" charset="0"/>
                <a:cs typeface="Times New Roman" pitchFamily="18" charset="0"/>
              </a:rPr>
              <a:t>Комбиноване мешалице за течности</a:t>
            </a:r>
          </a:p>
          <a:p>
            <a:pPr algn="just">
              <a:buClr>
                <a:srgbClr val="002060"/>
              </a:buClr>
            </a:pPr>
            <a:r>
              <a:rPr lang="sr-Cyrl-RS" sz="2600" dirty="0">
                <a:latin typeface="Times New Roman" pitchFamily="18" charset="0"/>
                <a:cs typeface="Times New Roman" pitchFamily="18" charset="0"/>
              </a:rPr>
              <a:t>Обухватају читав низ могућности где се у једној посуди комбинују различити елементи за мешање.</a:t>
            </a:r>
          </a:p>
          <a:p>
            <a:pPr algn="just">
              <a:buClr>
                <a:srgbClr val="002060"/>
              </a:buClr>
            </a:pPr>
            <a:r>
              <a:rPr lang="sr-Cyrl-RS" sz="2600" dirty="0">
                <a:latin typeface="Times New Roman" pitchFamily="18" charset="0"/>
                <a:cs typeface="Times New Roman" pitchFamily="18" charset="0"/>
              </a:rPr>
              <a:t>Комбинацијом </a:t>
            </a:r>
            <a:r>
              <a:rPr lang="sr-Cyrl-RS" sz="2600" dirty="0">
                <a:solidFill>
                  <a:srgbClr val="002060"/>
                </a:solidFill>
                <a:latin typeface="Times New Roman" pitchFamily="18" charset="0"/>
                <a:cs typeface="Times New Roman" pitchFamily="18" charset="0"/>
              </a:rPr>
              <a:t>ленгерске</a:t>
            </a:r>
            <a:r>
              <a:rPr lang="sr-Cyrl-RS" sz="2600" dirty="0">
                <a:latin typeface="Times New Roman" pitchFamily="18" charset="0"/>
                <a:cs typeface="Times New Roman" pitchFamily="18" charset="0"/>
              </a:rPr>
              <a:t> са </a:t>
            </a:r>
            <a:r>
              <a:rPr lang="sr-Cyrl-RS" sz="2600" dirty="0">
                <a:solidFill>
                  <a:srgbClr val="002060"/>
                </a:solidFill>
                <a:latin typeface="Times New Roman" pitchFamily="18" charset="0"/>
                <a:cs typeface="Times New Roman" pitchFamily="18" charset="0"/>
              </a:rPr>
              <a:t>ротор-статор</a:t>
            </a:r>
            <a:r>
              <a:rPr lang="sr-Cyrl-RS" sz="2600" dirty="0">
                <a:latin typeface="Times New Roman" pitchFamily="18" charset="0"/>
                <a:cs typeface="Times New Roman" pitchFamily="18" charset="0"/>
              </a:rPr>
              <a:t> мешалицом се омогућава </a:t>
            </a:r>
            <a:r>
              <a:rPr lang="sr-Cyrl-RS" sz="2600" dirty="0">
                <a:solidFill>
                  <a:srgbClr val="002060"/>
                </a:solidFill>
                <a:latin typeface="Times New Roman" pitchFamily="18" charset="0"/>
                <a:cs typeface="Times New Roman" pitchFamily="18" charset="0"/>
              </a:rPr>
              <a:t>економичност</a:t>
            </a:r>
            <a:r>
              <a:rPr lang="sr-Cyrl-RS" sz="2600" dirty="0">
                <a:latin typeface="Times New Roman" pitchFamily="18" charset="0"/>
                <a:cs typeface="Times New Roman" pitchFamily="18" charset="0"/>
              </a:rPr>
              <a:t> и примењивост на различите ситеме и </a:t>
            </a:r>
            <a:r>
              <a:rPr lang="sr-Cyrl-RS" sz="2600" dirty="0">
                <a:solidFill>
                  <a:srgbClr val="002060"/>
                </a:solidFill>
                <a:latin typeface="Times New Roman" pitchFamily="18" charset="0"/>
                <a:cs typeface="Times New Roman" pitchFamily="18" charset="0"/>
              </a:rPr>
              <a:t>степене вискозитета </a:t>
            </a:r>
            <a:r>
              <a:rPr lang="sr-Cyrl-RS" sz="2600" dirty="0">
                <a:latin typeface="Times New Roman" pitchFamily="18" charset="0"/>
                <a:cs typeface="Times New Roman" pitchFamily="18" charset="0"/>
              </a:rPr>
              <a:t>са применом различитих сила смицања. </a:t>
            </a:r>
            <a:r>
              <a:rPr lang="sr-Cyrl-RS" sz="2600" dirty="0">
                <a:solidFill>
                  <a:srgbClr val="002060"/>
                </a:solidFill>
                <a:latin typeface="Times New Roman" pitchFamily="18" charset="0"/>
                <a:cs typeface="Times New Roman" pitchFamily="18" charset="0"/>
              </a:rPr>
              <a:t>Ленгер</a:t>
            </a:r>
            <a:r>
              <a:rPr lang="sr-Cyrl-RS" sz="2600" dirty="0">
                <a:latin typeface="Times New Roman" pitchFamily="18" charset="0"/>
                <a:cs typeface="Times New Roman" pitchFamily="18" charset="0"/>
              </a:rPr>
              <a:t> омогућава </a:t>
            </a:r>
            <a:r>
              <a:rPr lang="sr-Cyrl-RS" sz="2600" dirty="0">
                <a:solidFill>
                  <a:srgbClr val="002060"/>
                </a:solidFill>
                <a:latin typeface="Times New Roman" pitchFamily="18" charset="0"/>
                <a:cs typeface="Times New Roman" pitchFamily="18" charset="0"/>
              </a:rPr>
              <a:t>споро</a:t>
            </a:r>
            <a:r>
              <a:rPr lang="sr-Cyrl-RS" sz="2600" dirty="0">
                <a:latin typeface="Times New Roman" pitchFamily="18" charset="0"/>
                <a:cs typeface="Times New Roman" pitchFamily="18" charset="0"/>
              </a:rPr>
              <a:t> покретање вискозног производа а </a:t>
            </a:r>
            <a:r>
              <a:rPr lang="sr-Cyrl-RS" sz="2600" dirty="0">
                <a:solidFill>
                  <a:srgbClr val="002060"/>
                </a:solidFill>
                <a:latin typeface="Times New Roman" pitchFamily="18" charset="0"/>
                <a:cs typeface="Times New Roman" pitchFamily="18" charset="0"/>
              </a:rPr>
              <a:t>ротор-статор</a:t>
            </a:r>
            <a:r>
              <a:rPr lang="sr-Cyrl-RS" sz="2600" dirty="0">
                <a:latin typeface="Times New Roman" pitchFamily="18" charset="0"/>
                <a:cs typeface="Times New Roman" pitchFamily="18" charset="0"/>
              </a:rPr>
              <a:t> </a:t>
            </a:r>
            <a:r>
              <a:rPr lang="sr-Cyrl-RS" sz="2600" dirty="0">
                <a:solidFill>
                  <a:srgbClr val="002060"/>
                </a:solidFill>
                <a:latin typeface="Times New Roman" pitchFamily="18" charset="0"/>
                <a:cs typeface="Times New Roman" pitchFamily="18" charset="0"/>
              </a:rPr>
              <a:t>јаке</a:t>
            </a:r>
            <a:r>
              <a:rPr lang="sr-Cyrl-RS" sz="2600" dirty="0">
                <a:latin typeface="Times New Roman" pitchFamily="18" charset="0"/>
                <a:cs typeface="Times New Roman" pitchFamily="18" charset="0"/>
              </a:rPr>
              <a:t> силе смицања потребне за емулговање. </a:t>
            </a:r>
          </a:p>
          <a:p>
            <a:pPr algn="just">
              <a:buClr>
                <a:srgbClr val="002060"/>
              </a:buClr>
            </a:pPr>
            <a:r>
              <a:rPr lang="sr-Cyrl-RS" sz="2600" dirty="0">
                <a:latin typeface="Times New Roman" pitchFamily="18" charset="0"/>
                <a:cs typeface="Times New Roman" pitchFamily="18" charset="0"/>
              </a:rPr>
              <a:t>Други пример је </a:t>
            </a:r>
            <a:r>
              <a:rPr lang="sr-Cyrl-RS" sz="2600" dirty="0">
                <a:solidFill>
                  <a:srgbClr val="002060"/>
                </a:solidFill>
                <a:latin typeface="Times New Roman" pitchFamily="18" charset="0"/>
                <a:cs typeface="Times New Roman" pitchFamily="18" charset="0"/>
              </a:rPr>
              <a:t>комбинована мешалица за емулзије </a:t>
            </a:r>
            <a:r>
              <a:rPr lang="sr-Cyrl-RS" sz="2600" dirty="0">
                <a:latin typeface="Times New Roman" pitchFamily="18" charset="0"/>
                <a:cs typeface="Times New Roman" pitchFamily="18" charset="0"/>
              </a:rPr>
              <a:t>са елементом за мешање који има </a:t>
            </a:r>
            <a:r>
              <a:rPr lang="sr-Cyrl-RS" sz="2600" dirty="0">
                <a:solidFill>
                  <a:srgbClr val="002060"/>
                </a:solidFill>
                <a:latin typeface="Times New Roman" pitchFamily="18" charset="0"/>
                <a:cs typeface="Times New Roman" pitchFamily="18" charset="0"/>
              </a:rPr>
              <a:t>рам са лопатицама и унутрашњу и спољашњу мешалицу</a:t>
            </a:r>
            <a:r>
              <a:rPr lang="sr-Cyrl-RS" sz="2600" dirty="0">
                <a:latin typeface="Times New Roman" pitchFamily="18" charset="0"/>
                <a:cs typeface="Times New Roman" pitchFamily="18" charset="0"/>
              </a:rPr>
              <a:t>. На спољашњем делу мешалице су монтирани </a:t>
            </a:r>
            <a:r>
              <a:rPr lang="sr-Cyrl-RS" sz="2600" dirty="0">
                <a:solidFill>
                  <a:srgbClr val="002060"/>
                </a:solidFill>
                <a:latin typeface="Times New Roman" pitchFamily="18" charset="0"/>
                <a:cs typeface="Times New Roman" pitchFamily="18" charset="0"/>
              </a:rPr>
              <a:t>еластични стругачи</a:t>
            </a:r>
            <a:r>
              <a:rPr lang="sr-Cyrl-RS" sz="2600" dirty="0">
                <a:latin typeface="Times New Roman" pitchFamily="18" charset="0"/>
                <a:cs typeface="Times New Roman" pitchFamily="18" charset="0"/>
              </a:rPr>
              <a:t>. Уређај је опремљен дупликатором и има могућност рада под вакумом чиме се избегава уклапање ваздуха</a:t>
            </a:r>
            <a:endParaRPr lang="sr-Cyrl-RS" sz="2600" b="1" dirty="0">
              <a:latin typeface="Times New Roman" pitchFamily="18" charset="0"/>
              <a:cs typeface="Times New Roman" pitchFamily="18" charset="0"/>
            </a:endParaRPr>
          </a:p>
          <a:p>
            <a:pPr algn="just"/>
            <a:endParaRPr lang="en-US" sz="26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820472" cy="6669360"/>
          </a:xfrm>
        </p:spPr>
        <p:txBody>
          <a:bodyPr>
            <a:noAutofit/>
          </a:bodyPr>
          <a:lstStyle/>
          <a:p>
            <a:pPr algn="ctr">
              <a:buNone/>
            </a:pPr>
            <a:r>
              <a:rPr lang="sr-Cyrl-RS" b="1" dirty="0">
                <a:solidFill>
                  <a:srgbClr val="002060"/>
                </a:solidFill>
                <a:latin typeface="Times New Roman" pitchFamily="18" charset="0"/>
                <a:cs typeface="Times New Roman" pitchFamily="18" charset="0"/>
              </a:rPr>
              <a:t>Сигма мешалице</a:t>
            </a:r>
          </a:p>
          <a:p>
            <a:pPr algn="just">
              <a:buClr>
                <a:srgbClr val="002060"/>
              </a:buClr>
            </a:pPr>
            <a:r>
              <a:rPr lang="sr-Cyrl-RS" dirty="0">
                <a:latin typeface="Times New Roman" pitchFamily="18" charset="0"/>
                <a:cs typeface="Times New Roman" pitchFamily="18" charset="0"/>
              </a:rPr>
              <a:t>Ако се у </a:t>
            </a:r>
            <a:r>
              <a:rPr lang="sr-Cyrl-RS" dirty="0">
                <a:solidFill>
                  <a:srgbClr val="002060"/>
                </a:solidFill>
                <a:latin typeface="Times New Roman" pitchFamily="18" charset="0"/>
                <a:cs typeface="Times New Roman" pitchFamily="18" charset="0"/>
              </a:rPr>
              <a:t>суспензији</a:t>
            </a:r>
            <a:r>
              <a:rPr lang="sr-Cyrl-RS" dirty="0">
                <a:latin typeface="Times New Roman" pitchFamily="18" charset="0"/>
                <a:cs typeface="Times New Roman" pitchFamily="18" charset="0"/>
              </a:rPr>
              <a:t> повећава количина </a:t>
            </a:r>
            <a:r>
              <a:rPr lang="sr-Cyrl-RS" dirty="0">
                <a:solidFill>
                  <a:srgbClr val="002060"/>
                </a:solidFill>
                <a:latin typeface="Times New Roman" pitchFamily="18" charset="0"/>
                <a:cs typeface="Times New Roman" pitchFamily="18" charset="0"/>
              </a:rPr>
              <a:t>чврсте фазе </a:t>
            </a:r>
            <a:r>
              <a:rPr lang="sr-Cyrl-RS" dirty="0">
                <a:latin typeface="Times New Roman" pitchFamily="18" charset="0"/>
                <a:cs typeface="Times New Roman" pitchFamily="18" charset="0"/>
              </a:rPr>
              <a:t>или се као течна фаза користи веома </a:t>
            </a:r>
            <a:r>
              <a:rPr lang="sr-Cyrl-RS" dirty="0">
                <a:solidFill>
                  <a:srgbClr val="002060"/>
                </a:solidFill>
                <a:latin typeface="Times New Roman" pitchFamily="18" charset="0"/>
                <a:cs typeface="Times New Roman" pitchFamily="18" charset="0"/>
              </a:rPr>
              <a:t>вискозни флуид</a:t>
            </a:r>
            <a:r>
              <a:rPr lang="sr-Cyrl-RS" dirty="0">
                <a:latin typeface="Times New Roman" pitchFamily="18" charset="0"/>
                <a:cs typeface="Times New Roman" pitchFamily="18" charset="0"/>
              </a:rPr>
              <a:t>, чврсто –течни систем добија конзистенцију </a:t>
            </a:r>
            <a:r>
              <a:rPr lang="sr-Cyrl-RS" dirty="0">
                <a:solidFill>
                  <a:srgbClr val="002060"/>
                </a:solidFill>
                <a:latin typeface="Times New Roman" pitchFamily="18" charset="0"/>
                <a:cs typeface="Times New Roman" pitchFamily="18" charset="0"/>
              </a:rPr>
              <a:t>пасте</a:t>
            </a:r>
            <a:r>
              <a:rPr lang="sr-Cyrl-RS" dirty="0">
                <a:latin typeface="Times New Roman" pitchFamily="18" charset="0"/>
                <a:cs typeface="Times New Roman" pitchFamily="18" charset="0"/>
              </a:rPr>
              <a:t> или </a:t>
            </a:r>
            <a:r>
              <a:rPr lang="sr-Cyrl-RS" dirty="0">
                <a:solidFill>
                  <a:srgbClr val="002060"/>
                </a:solidFill>
                <a:latin typeface="Times New Roman" pitchFamily="18" charset="0"/>
                <a:cs typeface="Times New Roman" pitchFamily="18" charset="0"/>
              </a:rPr>
              <a:t>теста</a:t>
            </a:r>
            <a:r>
              <a:rPr lang="sr-Cyrl-RS" dirty="0">
                <a:latin typeface="Times New Roman" pitchFamily="18" charset="0"/>
                <a:cs typeface="Times New Roman" pitchFamily="18" charset="0"/>
              </a:rPr>
              <a:t>. </a:t>
            </a:r>
          </a:p>
          <a:p>
            <a:pPr algn="just">
              <a:buClr>
                <a:srgbClr val="002060"/>
              </a:buClr>
            </a:pPr>
            <a:r>
              <a:rPr lang="sr-Cyrl-RS" dirty="0">
                <a:latin typeface="Times New Roman" pitchFamily="18" charset="0"/>
                <a:cs typeface="Times New Roman" pitchFamily="18" charset="0"/>
              </a:rPr>
              <a:t>Тада су неопходне </a:t>
            </a:r>
            <a:r>
              <a:rPr lang="sr-Cyrl-RS" dirty="0">
                <a:solidFill>
                  <a:srgbClr val="002060"/>
                </a:solidFill>
                <a:latin typeface="Times New Roman" pitchFamily="18" charset="0"/>
                <a:cs typeface="Times New Roman" pitchFamily="18" charset="0"/>
              </a:rPr>
              <a:t>јаке силе смицања </a:t>
            </a:r>
            <a:r>
              <a:rPr lang="sr-Cyrl-RS" dirty="0">
                <a:latin typeface="Times New Roman" pitchFamily="18" charset="0"/>
                <a:cs typeface="Times New Roman" pitchFamily="18" charset="0"/>
              </a:rPr>
              <a:t>и непосредно мешање и утискивање масе у масу</a:t>
            </a:r>
          </a:p>
          <a:p>
            <a:pPr algn="just">
              <a:buClr>
                <a:srgbClr val="002060"/>
              </a:buClr>
            </a:pPr>
            <a:r>
              <a:rPr lang="sr-Cyrl-RS" dirty="0">
                <a:latin typeface="Times New Roman" pitchFamily="18" charset="0"/>
                <a:cs typeface="Times New Roman" pitchFamily="18" charset="0"/>
              </a:rPr>
              <a:t>Ако је маса која се меша још и </a:t>
            </a:r>
            <a:r>
              <a:rPr lang="sr-Cyrl-RS" dirty="0">
                <a:solidFill>
                  <a:srgbClr val="002060"/>
                </a:solidFill>
                <a:latin typeface="Times New Roman" pitchFamily="18" charset="0"/>
                <a:cs typeface="Times New Roman" pitchFamily="18" charset="0"/>
              </a:rPr>
              <a:t>жилава</a:t>
            </a:r>
            <a:r>
              <a:rPr lang="sr-Cyrl-RS" dirty="0">
                <a:latin typeface="Times New Roman" pitchFamily="18" charset="0"/>
                <a:cs typeface="Times New Roman" pitchFamily="18" charset="0"/>
              </a:rPr>
              <a:t> користе се масивне врло снажне </a:t>
            </a:r>
            <a:r>
              <a:rPr lang="sr-Cyrl-RS" dirty="0">
                <a:solidFill>
                  <a:srgbClr val="002060"/>
                </a:solidFill>
                <a:latin typeface="Times New Roman" pitchFamily="18" charset="0"/>
                <a:cs typeface="Times New Roman" pitchFamily="18" charset="0"/>
              </a:rPr>
              <a:t>гњечилице</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сигма миксери. </a:t>
            </a:r>
          </a:p>
          <a:p>
            <a:pPr algn="just">
              <a:buClr>
                <a:srgbClr val="002060"/>
              </a:buClr>
            </a:pPr>
            <a:r>
              <a:rPr lang="sr-Cyrl-RS" dirty="0">
                <a:latin typeface="Times New Roman" pitchFamily="18" charset="0"/>
                <a:cs typeface="Times New Roman" pitchFamily="18" charset="0"/>
              </a:rPr>
              <a:t>Гњечилице гурају комаде пастозног материјала тако да пролазе један преко другог, стежу их, деформишу у исто време. </a:t>
            </a:r>
          </a:p>
          <a:p>
            <a:pPr algn="just">
              <a:buClr>
                <a:srgbClr val="002060"/>
              </a:buClr>
            </a:pPr>
            <a:r>
              <a:rPr lang="sr-Cyrl-RS" dirty="0">
                <a:latin typeface="Times New Roman" pitchFamily="18" charset="0"/>
                <a:cs typeface="Times New Roman" pitchFamily="18" charset="0"/>
              </a:rPr>
              <a:t>Имају елементе за мешање који ротирају у обрнутом смеру или тешке краке који обрађују пластичне масе. </a:t>
            </a:r>
          </a:p>
          <a:p>
            <a:pPr algn="just">
              <a:buClr>
                <a:srgbClr val="002060"/>
              </a:buClr>
            </a:pPr>
            <a:endParaRPr lang="sr-Cyrl-R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994992"/>
          </a:xfrm>
        </p:spPr>
        <p:txBody>
          <a:bodyPr>
            <a:normAutofit/>
          </a:bodyPr>
          <a:lstStyle/>
          <a:p>
            <a:pPr algn="just">
              <a:buClr>
                <a:srgbClr val="002060"/>
              </a:buClr>
            </a:pPr>
            <a:r>
              <a:rPr lang="sr-Cyrl-RS" dirty="0">
                <a:latin typeface="Times New Roman" pitchFamily="18" charset="0"/>
                <a:cs typeface="Times New Roman" pitchFamily="18" charset="0"/>
              </a:rPr>
              <a:t>Силе смицања се јављају због </a:t>
            </a:r>
            <a:r>
              <a:rPr lang="sr-Cyrl-RS" dirty="0">
                <a:solidFill>
                  <a:srgbClr val="002060"/>
                </a:solidFill>
                <a:latin typeface="Times New Roman" pitchFamily="18" charset="0"/>
                <a:cs typeface="Times New Roman" pitchFamily="18" charset="0"/>
              </a:rPr>
              <a:t>великог вискозитета </a:t>
            </a:r>
            <a:r>
              <a:rPr lang="sr-Cyrl-RS" dirty="0">
                <a:latin typeface="Times New Roman" pitchFamily="18" charset="0"/>
                <a:cs typeface="Times New Roman" pitchFamily="18" charset="0"/>
              </a:rPr>
              <a:t>масе, а овај тип уређаја је ефикасан у </a:t>
            </a:r>
            <a:r>
              <a:rPr lang="sr-Cyrl-RS" dirty="0">
                <a:solidFill>
                  <a:srgbClr val="002060"/>
                </a:solidFill>
                <a:latin typeface="Times New Roman" pitchFamily="18" charset="0"/>
                <a:cs typeface="Times New Roman" pitchFamily="18" charset="0"/>
              </a:rPr>
              <a:t>разбијању</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агрегата</a:t>
            </a:r>
            <a:r>
              <a:rPr lang="sr-Cyrl-RS" dirty="0">
                <a:latin typeface="Times New Roman" pitchFamily="18" charset="0"/>
                <a:cs typeface="Times New Roman" pitchFamily="18" charset="0"/>
              </a:rPr>
              <a:t> и дистрибуцији чврсте масе у течном вехикулуму. </a:t>
            </a:r>
          </a:p>
          <a:p>
            <a:pPr algn="just">
              <a:buClr>
                <a:srgbClr val="002060"/>
              </a:buClr>
            </a:pPr>
            <a:r>
              <a:rPr lang="sr-Cyrl-RS" dirty="0">
                <a:latin typeface="Times New Roman" pitchFamily="18" charset="0"/>
                <a:cs typeface="Times New Roman" pitchFamily="18" charset="0"/>
              </a:rPr>
              <a:t>У </a:t>
            </a:r>
            <a:r>
              <a:rPr lang="sr-Cyrl-RS" dirty="0">
                <a:solidFill>
                  <a:srgbClr val="002060"/>
                </a:solidFill>
                <a:latin typeface="Times New Roman" pitchFamily="18" charset="0"/>
                <a:cs typeface="Times New Roman" pitchFamily="18" charset="0"/>
              </a:rPr>
              <a:t>сигма мешалици </a:t>
            </a:r>
            <a:r>
              <a:rPr lang="sr-Cyrl-RS" dirty="0">
                <a:latin typeface="Times New Roman" pitchFamily="18" charset="0"/>
                <a:cs typeface="Times New Roman" pitchFamily="18" charset="0"/>
              </a:rPr>
              <a:t>се налазе две јаке челичне мешалице у облику слова </a:t>
            </a:r>
            <a:r>
              <a:rPr lang="en-US" b="1" dirty="0">
                <a:solidFill>
                  <a:srgbClr val="002060"/>
                </a:solidFill>
                <a:latin typeface="Times New Roman" pitchFamily="18" charset="0"/>
                <a:cs typeface="Times New Roman" pitchFamily="18" charset="0"/>
              </a:rPr>
              <a:t>S</a:t>
            </a:r>
            <a:r>
              <a:rPr lang="sr-Cyrl-RS" dirty="0">
                <a:latin typeface="Times New Roman" pitchFamily="18" charset="0"/>
                <a:cs typeface="Times New Roman" pitchFamily="18" charset="0"/>
              </a:rPr>
              <a:t> које се обрћу у комори за мешање. </a:t>
            </a:r>
          </a:p>
          <a:p>
            <a:pPr algn="just">
              <a:buClr>
                <a:srgbClr val="002060"/>
              </a:buClr>
            </a:pPr>
            <a:r>
              <a:rPr lang="sr-Cyrl-RS" dirty="0">
                <a:latin typeface="Times New Roman" pitchFamily="18" charset="0"/>
                <a:cs typeface="Times New Roman" pitchFamily="18" charset="0"/>
              </a:rPr>
              <a:t>Захваљујући </a:t>
            </a:r>
            <a:r>
              <a:rPr lang="sr-Cyrl-RS" dirty="0">
                <a:solidFill>
                  <a:srgbClr val="002060"/>
                </a:solidFill>
                <a:latin typeface="Times New Roman" pitchFamily="18" charset="0"/>
                <a:cs typeface="Times New Roman" pitchFamily="18" charset="0"/>
              </a:rPr>
              <a:t>различитој</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брзини</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суптротном</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правцу</a:t>
            </a:r>
            <a:r>
              <a:rPr lang="sr-Cyrl-RS" dirty="0">
                <a:latin typeface="Times New Roman" pitchFamily="18" charset="0"/>
                <a:cs typeface="Times New Roman" pitchFamily="18" charset="0"/>
              </a:rPr>
              <a:t> обртања, долази до прожимања једне масе у другу и до хомогенизовања</a:t>
            </a:r>
            <a:endParaRPr lang="en-US" dirty="0">
              <a:latin typeface="Times New Roman" pitchFamily="18" charset="0"/>
              <a:cs typeface="Times New Roman" pitchFamily="18" charset="0"/>
            </a:endParaRPr>
          </a:p>
          <a:p>
            <a:pPr algn="just"/>
            <a:endParaRPr lang="en-U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640960" cy="6264696"/>
          </a:xfrm>
        </p:spPr>
        <p:txBody>
          <a:bodyPr>
            <a:noAutofit/>
          </a:bodyPr>
          <a:lstStyle/>
          <a:p>
            <a:pPr algn="ctr">
              <a:buNone/>
            </a:pPr>
            <a:r>
              <a:rPr lang="sr-Cyrl-RS" dirty="0">
                <a:solidFill>
                  <a:srgbClr val="002060"/>
                </a:solidFill>
                <a:latin typeface="Times New Roman" pitchFamily="18" charset="0"/>
                <a:cs typeface="Times New Roman" pitchFamily="18" charset="0"/>
              </a:rPr>
              <a:t>Избор мешалице за течности</a:t>
            </a:r>
            <a:endParaRPr lang="en-US" dirty="0">
              <a:solidFill>
                <a:srgbClr val="002060"/>
              </a:solidFill>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Узети у обзир следеће чињенице:</a:t>
            </a:r>
            <a:endParaRPr lang="en-US" dirty="0">
              <a:latin typeface="Times New Roman" pitchFamily="18" charset="0"/>
              <a:cs typeface="Times New Roman" pitchFamily="18" charset="0"/>
            </a:endParaRPr>
          </a:p>
          <a:p>
            <a:pPr algn="just">
              <a:buClr>
                <a:srgbClr val="002060"/>
              </a:buClr>
              <a:buFont typeface="Courier New" pitchFamily="49" charset="0"/>
              <a:buChar char="o"/>
            </a:pPr>
            <a:r>
              <a:rPr lang="sr-Cyrl-RS" dirty="0">
                <a:latin typeface="Times New Roman" pitchFamily="18" charset="0"/>
                <a:cs typeface="Times New Roman" pitchFamily="18" charset="0"/>
              </a:rPr>
              <a:t>Физичке особине материјала који се меша (вискозитет, релативна густина, способност међусобног мешања)</a:t>
            </a:r>
            <a:endParaRPr lang="en-US" dirty="0">
              <a:latin typeface="Times New Roman" pitchFamily="18" charset="0"/>
              <a:cs typeface="Times New Roman" pitchFamily="18" charset="0"/>
            </a:endParaRPr>
          </a:p>
          <a:p>
            <a:pPr algn="just">
              <a:buClr>
                <a:srgbClr val="002060"/>
              </a:buClr>
              <a:buFont typeface="Courier New" pitchFamily="49" charset="0"/>
              <a:buChar char="o"/>
            </a:pPr>
            <a:r>
              <a:rPr lang="sr-Cyrl-RS" dirty="0">
                <a:latin typeface="Times New Roman" pitchFamily="18" charset="0"/>
                <a:cs typeface="Times New Roman" pitchFamily="18" charset="0"/>
              </a:rPr>
              <a:t>Економичност процеса</a:t>
            </a:r>
            <a:endParaRPr lang="en-US" dirty="0">
              <a:latin typeface="Times New Roman" pitchFamily="18" charset="0"/>
              <a:cs typeface="Times New Roman" pitchFamily="18" charset="0"/>
            </a:endParaRPr>
          </a:p>
          <a:p>
            <a:pPr algn="just">
              <a:buClr>
                <a:srgbClr val="002060"/>
              </a:buClr>
              <a:buFont typeface="Courier New" pitchFamily="49" charset="0"/>
              <a:buChar char="o"/>
            </a:pPr>
            <a:r>
              <a:rPr lang="sr-Cyrl-RS" dirty="0">
                <a:latin typeface="Times New Roman" pitchFamily="18" charset="0"/>
                <a:cs typeface="Times New Roman" pitchFamily="18" charset="0"/>
              </a:rPr>
              <a:t>Цена опреме и њено одржавање</a:t>
            </a:r>
            <a:endParaRPr lang="en-US" dirty="0">
              <a:latin typeface="Times New Roman" pitchFamily="18" charset="0"/>
              <a:cs typeface="Times New Roman" pitchFamily="18" charset="0"/>
            </a:endParaRPr>
          </a:p>
          <a:p>
            <a:pPr algn="just">
              <a:buClr>
                <a:srgbClr val="002060"/>
              </a:buClr>
              <a:buFont typeface="Courier New" pitchFamily="49" charset="0"/>
              <a:buChar char="o"/>
            </a:pPr>
            <a:r>
              <a:rPr lang="sr-Cyrl-RS" dirty="0">
                <a:latin typeface="Times New Roman" pitchFamily="18" charset="0"/>
                <a:cs typeface="Times New Roman" pitchFamily="18" charset="0"/>
              </a:rPr>
              <a:t>Реолошке особине система приликом промене брзине мешања</a:t>
            </a:r>
            <a:r>
              <a:rPr lang="en-US" dirty="0">
                <a:latin typeface="Times New Roman" pitchFamily="18" charset="0"/>
                <a:cs typeface="Times New Roman" pitchFamily="18" charset="0"/>
              </a:rPr>
              <a:t> -</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Њутнове течности</a:t>
            </a:r>
            <a:r>
              <a:rPr lang="sr-Cyrl-RS" dirty="0">
                <a:latin typeface="Times New Roman" pitchFamily="18" charset="0"/>
                <a:cs typeface="Times New Roman" pitchFamily="18" charset="0"/>
              </a:rPr>
              <a:t> увек дају </a:t>
            </a:r>
            <a:r>
              <a:rPr lang="sr-Cyrl-RS" dirty="0">
                <a:solidFill>
                  <a:srgbClr val="002060"/>
                </a:solidFill>
                <a:latin typeface="Times New Roman" pitchFamily="18" charset="0"/>
                <a:cs typeface="Times New Roman" pitchFamily="18" charset="0"/>
              </a:rPr>
              <a:t>исти отпор</a:t>
            </a:r>
            <a:r>
              <a:rPr lang="sr-Cyrl-RS" dirty="0">
                <a:latin typeface="Times New Roman" pitchFamily="18" charset="0"/>
                <a:cs typeface="Times New Roman" pitchFamily="18" charset="0"/>
              </a:rPr>
              <a:t> без обзира на брзину кретања мешалице, док </a:t>
            </a:r>
            <a:r>
              <a:rPr lang="sr-Cyrl-RS" dirty="0">
                <a:solidFill>
                  <a:srgbClr val="002060"/>
                </a:solidFill>
                <a:latin typeface="Times New Roman" pitchFamily="18" charset="0"/>
                <a:cs typeface="Times New Roman" pitchFamily="18" charset="0"/>
              </a:rPr>
              <a:t>пластични</a:t>
            </a:r>
            <a:r>
              <a:rPr lang="sr-Cyrl-RS" dirty="0">
                <a:latin typeface="Times New Roman" pitchFamily="18" charset="0"/>
                <a:cs typeface="Times New Roman" pitchFamily="18" charset="0"/>
              </a:rPr>
              <a:t> системи дају </a:t>
            </a:r>
            <a:r>
              <a:rPr lang="sr-Cyrl-RS" dirty="0">
                <a:solidFill>
                  <a:srgbClr val="002060"/>
                </a:solidFill>
                <a:latin typeface="Times New Roman" pitchFamily="18" charset="0"/>
                <a:cs typeface="Times New Roman" pitchFamily="18" charset="0"/>
              </a:rPr>
              <a:t>већи отпор </a:t>
            </a:r>
            <a:r>
              <a:rPr lang="sr-Cyrl-RS" dirty="0">
                <a:latin typeface="Times New Roman" pitchFamily="18" charset="0"/>
                <a:cs typeface="Times New Roman" pitchFamily="18" charset="0"/>
              </a:rPr>
              <a:t>када се мешалица споро креће, а све мањи при већој брзини обртаја.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23528" y="530352"/>
            <a:ext cx="8568952" cy="5994992"/>
          </a:xfrm>
        </p:spPr>
        <p:txBody>
          <a:bodyPr>
            <a:normAutofit lnSpcReduction="10000"/>
          </a:bodyPr>
          <a:lstStyle/>
          <a:p>
            <a:pPr algn="just">
              <a:buClr>
                <a:srgbClr val="002060"/>
              </a:buClr>
              <a:buFont typeface="Courier New" pitchFamily="49" charset="0"/>
              <a:buChar char="o"/>
            </a:pPr>
            <a:r>
              <a:rPr lang="sr-Cyrl-RS" dirty="0">
                <a:latin typeface="Times New Roman" pitchFamily="18" charset="0"/>
                <a:cs typeface="Times New Roman" pitchFamily="18" charset="0"/>
              </a:rPr>
              <a:t> Код </a:t>
            </a:r>
            <a:r>
              <a:rPr lang="sr-Cyrl-RS" dirty="0">
                <a:solidFill>
                  <a:srgbClr val="002060"/>
                </a:solidFill>
                <a:latin typeface="Times New Roman" pitchFamily="18" charset="0"/>
                <a:cs typeface="Times New Roman" pitchFamily="18" charset="0"/>
              </a:rPr>
              <a:t>дилатантних</a:t>
            </a:r>
            <a:r>
              <a:rPr lang="sr-Cyrl-RS" dirty="0">
                <a:latin typeface="Times New Roman" pitchFamily="18" charset="0"/>
                <a:cs typeface="Times New Roman" pitchFamily="18" charset="0"/>
              </a:rPr>
              <a:t> система је </a:t>
            </a:r>
            <a:r>
              <a:rPr lang="sr-Cyrl-RS" dirty="0">
                <a:solidFill>
                  <a:srgbClr val="002060"/>
                </a:solidFill>
                <a:latin typeface="Times New Roman" pitchFamily="18" charset="0"/>
                <a:cs typeface="Times New Roman" pitchFamily="18" charset="0"/>
              </a:rPr>
              <a:t>мањи отпор</a:t>
            </a:r>
            <a:r>
              <a:rPr lang="sr-Cyrl-RS" dirty="0">
                <a:latin typeface="Times New Roman" pitchFamily="18" charset="0"/>
                <a:cs typeface="Times New Roman" pitchFamily="18" charset="0"/>
              </a:rPr>
              <a:t> при </a:t>
            </a:r>
            <a:r>
              <a:rPr lang="sr-Cyrl-RS" dirty="0">
                <a:solidFill>
                  <a:srgbClr val="002060"/>
                </a:solidFill>
                <a:latin typeface="Times New Roman" pitchFamily="18" charset="0"/>
                <a:cs typeface="Times New Roman" pitchFamily="18" charset="0"/>
              </a:rPr>
              <a:t>мањој брзини мешања а све већи уколико се мешалица брже креће</a:t>
            </a:r>
            <a:r>
              <a:rPr lang="sr-Cyrl-RS" dirty="0">
                <a:latin typeface="Times New Roman" pitchFamily="18" charset="0"/>
                <a:cs typeface="Times New Roman" pitchFamily="18" charset="0"/>
              </a:rPr>
              <a:t>. Код </a:t>
            </a:r>
            <a:r>
              <a:rPr lang="sr-Cyrl-RS" dirty="0">
                <a:solidFill>
                  <a:srgbClr val="002060"/>
                </a:solidFill>
                <a:latin typeface="Times New Roman" pitchFamily="18" charset="0"/>
                <a:cs typeface="Times New Roman" pitchFamily="18" charset="0"/>
              </a:rPr>
              <a:t>тиксотропних</a:t>
            </a:r>
            <a:r>
              <a:rPr lang="sr-Cyrl-RS" dirty="0">
                <a:latin typeface="Times New Roman" pitchFamily="18" charset="0"/>
                <a:cs typeface="Times New Roman" pitchFamily="18" charset="0"/>
              </a:rPr>
              <a:t> система уколико течност дуже мирује у мешалици може прећи у гел стање.</a:t>
            </a:r>
          </a:p>
          <a:p>
            <a:pPr algn="just">
              <a:buClr>
                <a:srgbClr val="002060"/>
              </a:buClr>
            </a:pPr>
            <a:r>
              <a:rPr lang="sr-Cyrl-RS" dirty="0">
                <a:latin typeface="Times New Roman" pitchFamily="18" charset="0"/>
                <a:cs typeface="Times New Roman" pitchFamily="18" charset="0"/>
              </a:rPr>
              <a:t>У производњи </a:t>
            </a:r>
            <a:r>
              <a:rPr lang="sr-Cyrl-RS" dirty="0">
                <a:solidFill>
                  <a:srgbClr val="002060"/>
                </a:solidFill>
                <a:latin typeface="Times New Roman" pitchFamily="18" charset="0"/>
                <a:cs typeface="Times New Roman" pitchFamily="18" charset="0"/>
              </a:rPr>
              <a:t>дисперзија</a:t>
            </a:r>
            <a:r>
              <a:rPr lang="sr-Cyrl-RS" dirty="0">
                <a:latin typeface="Times New Roman" pitchFamily="18" charset="0"/>
                <a:cs typeface="Times New Roman" pitchFamily="18" charset="0"/>
              </a:rPr>
              <a:t> које садрже ПАМ често се јавља </a:t>
            </a:r>
            <a:r>
              <a:rPr lang="sr-Cyrl-RS" dirty="0">
                <a:solidFill>
                  <a:srgbClr val="002060"/>
                </a:solidFill>
                <a:latin typeface="Times New Roman" pitchFamily="18" charset="0"/>
                <a:cs typeface="Times New Roman" pitchFamily="18" charset="0"/>
              </a:rPr>
              <a:t>пена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уклапање ваздуха</a:t>
            </a:r>
            <a:r>
              <a:rPr lang="sr-Cyrl-RS" dirty="0">
                <a:latin typeface="Times New Roman" pitchFamily="18" charset="0"/>
                <a:cs typeface="Times New Roman" pitchFamily="18" charset="0"/>
              </a:rPr>
              <a:t>. У том случају се користе затворени системи, вакум мешалице или се готов производ вакумира накнадно</a:t>
            </a:r>
          </a:p>
          <a:p>
            <a:pPr algn="just">
              <a:buClr>
                <a:srgbClr val="002060"/>
              </a:buClr>
            </a:pPr>
            <a:r>
              <a:rPr lang="sr-Cyrl-RS" dirty="0">
                <a:latin typeface="Times New Roman" pitchFamily="18" charset="0"/>
                <a:cs typeface="Times New Roman" pitchFamily="18" charset="0"/>
              </a:rPr>
              <a:t>Течности </a:t>
            </a:r>
            <a:r>
              <a:rPr lang="sr-Cyrl-RS" dirty="0">
                <a:solidFill>
                  <a:srgbClr val="002060"/>
                </a:solidFill>
                <a:latin typeface="Times New Roman" pitchFamily="18" charset="0"/>
                <a:cs typeface="Times New Roman" pitchFamily="18" charset="0"/>
              </a:rPr>
              <a:t>ниског</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вискозитета</a:t>
            </a:r>
            <a:r>
              <a:rPr lang="sr-Cyrl-RS" dirty="0">
                <a:latin typeface="Times New Roman" pitchFamily="18" charset="0"/>
                <a:cs typeface="Times New Roman" pitchFamily="18" charset="0"/>
              </a:rPr>
              <a:t> се релативно добро мешају уз помоћ уређаја који се окрећу великом брзином (мешалице са лопатицама, турбинске или пропелерске) док се код </a:t>
            </a:r>
            <a:r>
              <a:rPr lang="sr-Cyrl-RS" dirty="0">
                <a:solidFill>
                  <a:srgbClr val="002060"/>
                </a:solidFill>
                <a:latin typeface="Times New Roman" pitchFamily="18" charset="0"/>
                <a:cs typeface="Times New Roman" pitchFamily="18" charset="0"/>
              </a:rPr>
              <a:t>емулзија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масти</a:t>
            </a:r>
            <a:r>
              <a:rPr lang="sr-Cyrl-RS" dirty="0">
                <a:latin typeface="Times New Roman" pitchFamily="18" charset="0"/>
                <a:cs typeface="Times New Roman" pitchFamily="18" charset="0"/>
              </a:rPr>
              <a:t> користе ленгерске, планетарне и сигма мешалице</a:t>
            </a:r>
          </a:p>
          <a:p>
            <a:pPr algn="just"/>
            <a:endParaRPr lang="sr-Cyrl-RS" dirty="0">
              <a:latin typeface="Times New Roman" pitchFamily="18" charset="0"/>
              <a:cs typeface="Times New Roman" pitchFamily="18" charset="0"/>
            </a:endParaRPr>
          </a:p>
          <a:p>
            <a:pPr algn="just">
              <a:buNone/>
            </a:pPr>
            <a:endParaRPr lang="en-U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78968"/>
          </a:xfrm>
        </p:spPr>
        <p:txBody>
          <a:bodyPr>
            <a:normAutofit/>
          </a:bodyPr>
          <a:lstStyle/>
          <a:p>
            <a:pPr algn="just">
              <a:buClr>
                <a:srgbClr val="002060"/>
              </a:buClr>
            </a:pPr>
            <a:r>
              <a:rPr lang="sr-Cyrl-RS" dirty="0">
                <a:latin typeface="Times New Roman" pitchFamily="18" charset="0"/>
                <a:cs typeface="Times New Roman" pitchFamily="18" charset="0"/>
              </a:rPr>
              <a:t>У фармацији је главни циљ мешања у различитим фазама производње да се </a:t>
            </a:r>
            <a:r>
              <a:rPr lang="sr-Cyrl-RS" dirty="0">
                <a:solidFill>
                  <a:srgbClr val="002060"/>
                </a:solidFill>
                <a:latin typeface="Times New Roman" pitchFamily="18" charset="0"/>
                <a:cs typeface="Times New Roman" pitchFamily="18" charset="0"/>
              </a:rPr>
              <a:t>добије појединачна доза лека,</a:t>
            </a:r>
            <a:r>
              <a:rPr lang="sr-Cyrl-RS" dirty="0">
                <a:latin typeface="Times New Roman" pitchFamily="18" charset="0"/>
                <a:cs typeface="Times New Roman" pitchFamily="18" charset="0"/>
              </a:rPr>
              <a:t> чији ће сваки део </a:t>
            </a:r>
            <a:r>
              <a:rPr lang="sr-Cyrl-RS" dirty="0">
                <a:solidFill>
                  <a:srgbClr val="002060"/>
                </a:solidFill>
                <a:latin typeface="Times New Roman" pitchFamily="18" charset="0"/>
                <a:cs typeface="Times New Roman" pitchFamily="18" charset="0"/>
              </a:rPr>
              <a:t>садржати исту количину </a:t>
            </a:r>
            <a:r>
              <a:rPr lang="sr-Cyrl-RS" dirty="0">
                <a:latin typeface="Times New Roman" pitchFamily="18" charset="0"/>
                <a:cs typeface="Times New Roman" pitchFamily="18" charset="0"/>
              </a:rPr>
              <a:t>лека (таблете, капсуле, супозиторије)</a:t>
            </a:r>
          </a:p>
          <a:p>
            <a:pPr algn="just">
              <a:buClr>
                <a:srgbClr val="002060"/>
              </a:buClr>
            </a:pPr>
            <a:r>
              <a:rPr lang="sr-Cyrl-RS" dirty="0">
                <a:latin typeface="Times New Roman" pitchFamily="18" charset="0"/>
                <a:cs typeface="Times New Roman" pitchFamily="18" charset="0"/>
              </a:rPr>
              <a:t>Процес мешања је неизбежан корак у производњи свих фармацеутских препарата и има велики значај што обезбеђује </a:t>
            </a:r>
            <a:r>
              <a:rPr lang="sr-Cyrl-RS" dirty="0">
                <a:solidFill>
                  <a:srgbClr val="002060"/>
                </a:solidFill>
                <a:latin typeface="Times New Roman" pitchFamily="18" charset="0"/>
                <a:cs typeface="Times New Roman" pitchFamily="18" charset="0"/>
              </a:rPr>
              <a:t>хомогеност</a:t>
            </a:r>
            <a:r>
              <a:rPr lang="sr-Cyrl-RS" dirty="0">
                <a:latin typeface="Times New Roman" pitchFamily="18" charset="0"/>
                <a:cs typeface="Times New Roman" pitchFamily="18" charset="0"/>
              </a:rPr>
              <a:t>, убрзавају се </a:t>
            </a:r>
            <a:r>
              <a:rPr lang="sr-Cyrl-RS" dirty="0">
                <a:solidFill>
                  <a:srgbClr val="002060"/>
                </a:solidFill>
                <a:latin typeface="Times New Roman" pitchFamily="18" charset="0"/>
                <a:cs typeface="Times New Roman" pitchFamily="18" charset="0"/>
              </a:rPr>
              <a:t>дифузиони</a:t>
            </a:r>
            <a:r>
              <a:rPr lang="sr-Cyrl-RS" dirty="0">
                <a:latin typeface="Times New Roman" pitchFamily="18" charset="0"/>
                <a:cs typeface="Times New Roman" pitchFamily="18" charset="0"/>
              </a:rPr>
              <a:t> процеси при екстракцији, повећава се </a:t>
            </a:r>
            <a:r>
              <a:rPr lang="sr-Cyrl-RS" dirty="0">
                <a:solidFill>
                  <a:srgbClr val="002060"/>
                </a:solidFill>
                <a:latin typeface="Times New Roman" pitchFamily="18" charset="0"/>
                <a:cs typeface="Times New Roman" pitchFamily="18" charset="0"/>
              </a:rPr>
              <a:t>размена топлоте </a:t>
            </a:r>
            <a:r>
              <a:rPr lang="sr-Cyrl-RS" dirty="0">
                <a:latin typeface="Times New Roman" pitchFamily="18" charset="0"/>
                <a:cs typeface="Times New Roman" pitchFamily="18" charset="0"/>
              </a:rPr>
              <a:t>при загревању и хлађењу течности</a:t>
            </a:r>
          </a:p>
          <a:p>
            <a:pPr algn="just">
              <a:buClr>
                <a:srgbClr val="002060"/>
              </a:buClr>
            </a:pPr>
            <a:endParaRPr lang="sr-Cyrl-RS" dirty="0">
              <a:latin typeface="Times New Roman" pitchFamily="18" charset="0"/>
              <a:cs typeface="Times New Roman" pitchFamily="18" charset="0"/>
            </a:endParaRPr>
          </a:p>
          <a:p>
            <a:pPr algn="just">
              <a:buClr>
                <a:srgbClr val="002060"/>
              </a:buClr>
            </a:pPr>
            <a:endParaRPr lang="sr-Cyrl-R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192688"/>
          </a:xfrm>
        </p:spPr>
        <p:txBody>
          <a:bodyPr>
            <a:noAutofit/>
          </a:bodyPr>
          <a:lstStyle/>
          <a:p>
            <a:pPr algn="ctr">
              <a:buNone/>
            </a:pPr>
            <a:r>
              <a:rPr lang="sr-Cyrl-RS" dirty="0">
                <a:solidFill>
                  <a:srgbClr val="002060"/>
                </a:solidFill>
                <a:latin typeface="Times New Roman" pitchFamily="18" charset="0"/>
                <a:cs typeface="Times New Roman" pitchFamily="18" charset="0"/>
              </a:rPr>
              <a:t>Мешање прашкова</a:t>
            </a:r>
          </a:p>
          <a:p>
            <a:pPr algn="just">
              <a:buClr>
                <a:srgbClr val="002060"/>
              </a:buClr>
            </a:pPr>
            <a:r>
              <a:rPr lang="sr-Cyrl-RS" dirty="0">
                <a:latin typeface="Times New Roman" pitchFamily="18" charset="0"/>
                <a:cs typeface="Times New Roman" pitchFamily="18" charset="0"/>
              </a:rPr>
              <a:t>Мешање чврстих материја није довољно проучено као што је мешање течности. Када се једном измешају </a:t>
            </a:r>
            <a:r>
              <a:rPr lang="sr-Cyrl-RS" dirty="0">
                <a:solidFill>
                  <a:srgbClr val="002060"/>
                </a:solidFill>
                <a:latin typeface="Times New Roman" pitchFamily="18" charset="0"/>
                <a:cs typeface="Times New Roman" pitchFamily="18" charset="0"/>
              </a:rPr>
              <a:t>течности</a:t>
            </a:r>
            <a:r>
              <a:rPr lang="sr-Cyrl-RS" dirty="0">
                <a:latin typeface="Times New Roman" pitchFamily="18" charset="0"/>
                <a:cs typeface="Times New Roman" pitchFamily="18" charset="0"/>
              </a:rPr>
              <a:t> остају </a:t>
            </a:r>
            <a:r>
              <a:rPr lang="sr-Cyrl-RS" dirty="0">
                <a:solidFill>
                  <a:srgbClr val="002060"/>
                </a:solidFill>
                <a:latin typeface="Times New Roman" pitchFamily="18" charset="0"/>
                <a:cs typeface="Times New Roman" pitchFamily="18" charset="0"/>
              </a:rPr>
              <a:t>хомогене</a:t>
            </a:r>
            <a:r>
              <a:rPr lang="sr-Cyrl-RS" dirty="0">
                <a:latin typeface="Times New Roman" pitchFamily="18" charset="0"/>
                <a:cs typeface="Times New Roman" pitchFamily="18" charset="0"/>
              </a:rPr>
              <a:t>, не одвајају се, могу се пресипати без икаквих проблема. С друге стране чак и добро измешани </a:t>
            </a:r>
            <a:r>
              <a:rPr lang="sr-Cyrl-RS" dirty="0">
                <a:solidFill>
                  <a:srgbClr val="002060"/>
                </a:solidFill>
                <a:latin typeface="Times New Roman" pitchFamily="18" charset="0"/>
                <a:cs typeface="Times New Roman" pitchFamily="18" charset="0"/>
              </a:rPr>
              <a:t>прашкови</a:t>
            </a:r>
            <a:r>
              <a:rPr lang="sr-Cyrl-RS" dirty="0">
                <a:latin typeface="Times New Roman" pitchFamily="18" charset="0"/>
                <a:cs typeface="Times New Roman" pitchFamily="18" charset="0"/>
              </a:rPr>
              <a:t> се могу </a:t>
            </a:r>
            <a:r>
              <a:rPr lang="sr-Cyrl-RS" dirty="0">
                <a:solidFill>
                  <a:srgbClr val="002060"/>
                </a:solidFill>
                <a:latin typeface="Times New Roman" pitchFamily="18" charset="0"/>
                <a:cs typeface="Times New Roman" pitchFamily="18" charset="0"/>
              </a:rPr>
              <a:t>раздвојити</a:t>
            </a:r>
            <a:r>
              <a:rPr lang="sr-Cyrl-RS" dirty="0">
                <a:latin typeface="Times New Roman" pitchFamily="18" charset="0"/>
                <a:cs typeface="Times New Roman" pitchFamily="18" charset="0"/>
              </a:rPr>
              <a:t> по слојевима при накнадном непажљивом руковању</a:t>
            </a:r>
          </a:p>
          <a:p>
            <a:pPr algn="just">
              <a:buClr>
                <a:srgbClr val="002060"/>
              </a:buClr>
            </a:pPr>
            <a:r>
              <a:rPr lang="sr-Cyrl-RS" dirty="0">
                <a:latin typeface="Times New Roman" pitchFamily="18" charset="0"/>
                <a:cs typeface="Times New Roman" pitchFamily="18" charset="0"/>
              </a:rPr>
              <a:t>Фактори који утичу на мешање прашкова:</a:t>
            </a:r>
          </a:p>
          <a:p>
            <a:pPr algn="just">
              <a:buClr>
                <a:srgbClr val="002060"/>
              </a:buClr>
              <a:buFontTx/>
              <a:buChar char="-"/>
            </a:pPr>
            <a:r>
              <a:rPr lang="sr-Cyrl-RS" dirty="0">
                <a:latin typeface="Times New Roman" pitchFamily="18" charset="0"/>
                <a:cs typeface="Times New Roman" pitchFamily="18" charset="0"/>
              </a:rPr>
              <a:t>Облик честица</a:t>
            </a:r>
          </a:p>
          <a:p>
            <a:pPr algn="just">
              <a:buClr>
                <a:srgbClr val="002060"/>
              </a:buClr>
              <a:buFontTx/>
              <a:buChar char="-"/>
            </a:pPr>
            <a:r>
              <a:rPr lang="sr-Cyrl-RS" dirty="0">
                <a:latin typeface="Times New Roman" pitchFamily="18" charset="0"/>
                <a:cs typeface="Times New Roman" pitchFamily="18" charset="0"/>
              </a:rPr>
              <a:t>Величина честица и гранулометријски састав</a:t>
            </a:r>
          </a:p>
          <a:p>
            <a:pPr algn="just">
              <a:buClr>
                <a:srgbClr val="002060"/>
              </a:buClr>
              <a:buFontTx/>
              <a:buChar char="-"/>
            </a:pPr>
            <a:r>
              <a:rPr lang="sr-Cyrl-RS" dirty="0">
                <a:latin typeface="Times New Roman" pitchFamily="18" charset="0"/>
                <a:cs typeface="Times New Roman" pitchFamily="18" charset="0"/>
              </a:rPr>
              <a:t>Електростатичке силе</a:t>
            </a:r>
          </a:p>
          <a:p>
            <a:pPr algn="just">
              <a:buClr>
                <a:srgbClr val="002060"/>
              </a:buClr>
              <a:buFontTx/>
              <a:buChar char="-"/>
            </a:pPr>
            <a:r>
              <a:rPr lang="sr-Cyrl-RS" dirty="0">
                <a:latin typeface="Times New Roman" pitchFamily="18" charset="0"/>
                <a:cs typeface="Times New Roman" pitchFamily="18" charset="0"/>
              </a:rPr>
              <a:t>Густина, еластичност, лепљивост, површинска рапавост</a:t>
            </a:r>
          </a:p>
          <a:p>
            <a:pPr algn="just">
              <a:buFontTx/>
              <a:buChar char="-"/>
            </a:pPr>
            <a:endParaRPr lang="sr-Cyrl-R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530352"/>
            <a:ext cx="8568952" cy="6327648"/>
          </a:xfrm>
        </p:spPr>
        <p:txBody>
          <a:bodyPr>
            <a:normAutofit lnSpcReduction="10000"/>
          </a:bodyPr>
          <a:lstStyle/>
          <a:p>
            <a:pPr algn="just">
              <a:buClr>
                <a:srgbClr val="002060"/>
              </a:buClr>
            </a:pPr>
            <a:r>
              <a:rPr lang="sr-Cyrl-RS" dirty="0">
                <a:solidFill>
                  <a:srgbClr val="002060"/>
                </a:solidFill>
                <a:latin typeface="Times New Roman" pitchFamily="18" charset="0"/>
                <a:cs typeface="Times New Roman" pitchFamily="18" charset="0"/>
              </a:rPr>
              <a:t>Идеална хомогеност</a:t>
            </a:r>
            <a:r>
              <a:rPr lang="sr-Cyrl-RS" dirty="0">
                <a:latin typeface="Times New Roman" pitchFamily="18" charset="0"/>
                <a:cs typeface="Times New Roman" pitchFamily="18" charset="0"/>
              </a:rPr>
              <a:t>, као код течности које се мешају, код прашкова </a:t>
            </a:r>
            <a:r>
              <a:rPr lang="sr-Cyrl-RS" dirty="0">
                <a:solidFill>
                  <a:srgbClr val="002060"/>
                </a:solidFill>
                <a:latin typeface="Times New Roman" pitchFamily="18" charset="0"/>
                <a:cs typeface="Times New Roman" pitchFamily="18" charset="0"/>
              </a:rPr>
              <a:t>није могућа</a:t>
            </a:r>
            <a:r>
              <a:rPr lang="sr-Cyrl-RS" dirty="0">
                <a:latin typeface="Times New Roman" pitchFamily="18" charset="0"/>
                <a:cs typeface="Times New Roman" pitchFamily="18" charset="0"/>
              </a:rPr>
              <a:t>. За практичне сврхе, прихватљив је </a:t>
            </a:r>
            <a:r>
              <a:rPr lang="sr-Cyrl-RS" dirty="0">
                <a:solidFill>
                  <a:srgbClr val="002060"/>
                </a:solidFill>
                <a:latin typeface="Times New Roman" pitchFamily="18" charset="0"/>
                <a:cs typeface="Times New Roman" pitchFamily="18" charset="0"/>
              </a:rPr>
              <a:t>степен</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хомогености</a:t>
            </a:r>
            <a:r>
              <a:rPr lang="sr-Cyrl-RS" dirty="0">
                <a:latin typeface="Times New Roman" pitchFamily="18" charset="0"/>
                <a:cs typeface="Times New Roman" pitchFamily="18" charset="0"/>
              </a:rPr>
              <a:t> и измешаности смеше прашка, који омогућава </a:t>
            </a:r>
            <a:r>
              <a:rPr lang="sr-Cyrl-RS" dirty="0">
                <a:solidFill>
                  <a:srgbClr val="002060"/>
                </a:solidFill>
                <a:latin typeface="Times New Roman" pitchFamily="18" charset="0"/>
                <a:cs typeface="Times New Roman" pitchFamily="18" charset="0"/>
              </a:rPr>
              <a:t>тачно дозирање </a:t>
            </a:r>
            <a:r>
              <a:rPr lang="sr-Cyrl-RS" dirty="0">
                <a:latin typeface="Times New Roman" pitchFamily="18" charset="0"/>
                <a:cs typeface="Times New Roman" pitchFamily="18" charset="0"/>
              </a:rPr>
              <a:t>лековите супстанце у таблетама или капсулама које се се израђују из такве смеше.</a:t>
            </a:r>
          </a:p>
          <a:p>
            <a:pPr algn="ctr">
              <a:buNone/>
            </a:pPr>
            <a:r>
              <a:rPr lang="sr-Cyrl-RS" dirty="0">
                <a:solidFill>
                  <a:srgbClr val="002060"/>
                </a:solidFill>
                <a:latin typeface="Times New Roman" pitchFamily="18" charset="0"/>
                <a:cs typeface="Times New Roman" pitchFamily="18" charset="0"/>
              </a:rPr>
              <a:t>Фактори који утичу на мешање прашкова</a:t>
            </a:r>
          </a:p>
          <a:p>
            <a:pPr algn="just">
              <a:buClr>
                <a:srgbClr val="002060"/>
              </a:buClr>
            </a:pPr>
            <a:r>
              <a:rPr lang="sr-Cyrl-RS" b="1" dirty="0">
                <a:solidFill>
                  <a:srgbClr val="002060"/>
                </a:solidFill>
                <a:latin typeface="Times New Roman" pitchFamily="18" charset="0"/>
                <a:cs typeface="Times New Roman" pitchFamily="18" charset="0"/>
              </a:rPr>
              <a:t>Облик честица </a:t>
            </a:r>
            <a:r>
              <a:rPr lang="sr-Cyrl-RS" dirty="0">
                <a:latin typeface="Times New Roman" pitchFamily="18" charset="0"/>
                <a:cs typeface="Times New Roman" pitchFamily="18" charset="0"/>
              </a:rPr>
              <a:t>зависи од структуре и начина на које су добијене. Највећи значај облика честице је њихов утицај на </a:t>
            </a:r>
            <a:r>
              <a:rPr lang="sr-Cyrl-RS" dirty="0">
                <a:solidFill>
                  <a:srgbClr val="002060"/>
                </a:solidFill>
                <a:latin typeface="Times New Roman" pitchFamily="18" charset="0"/>
                <a:cs typeface="Times New Roman" pitchFamily="18" charset="0"/>
              </a:rPr>
              <a:t>проточне</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карактеристике прашка</a:t>
            </a:r>
            <a:r>
              <a:rPr lang="sr-Cyrl-RS" dirty="0">
                <a:latin typeface="Times New Roman" pitchFamily="18" charset="0"/>
                <a:cs typeface="Times New Roman" pitchFamily="18" charset="0"/>
              </a:rPr>
              <a:t>. При мешању поред осталих услова, потребно је обезбедити лако кретање протицање честица с једног краја миксера на други у циљу хомогенизације. Најбоље протичу честице </a:t>
            </a:r>
            <a:r>
              <a:rPr lang="sr-Cyrl-RS" dirty="0">
                <a:solidFill>
                  <a:srgbClr val="002060"/>
                </a:solidFill>
                <a:latin typeface="Times New Roman" pitchFamily="18" charset="0"/>
                <a:cs typeface="Times New Roman" pitchFamily="18" charset="0"/>
              </a:rPr>
              <a:t>сферног облика</a:t>
            </a:r>
          </a:p>
          <a:p>
            <a:pPr algn="just">
              <a:buNone/>
            </a:pPr>
            <a:endParaRPr lang="sr-Cyrl-RS" dirty="0">
              <a:solidFill>
                <a:srgbClr val="002060"/>
              </a:solidFill>
              <a:latin typeface="Times New Roman" pitchFamily="18" charset="0"/>
              <a:cs typeface="Times New Roman" pitchFamily="18" charset="0"/>
            </a:endParaRPr>
          </a:p>
          <a:p>
            <a:pPr algn="just">
              <a:buNone/>
            </a:pPr>
            <a:endParaRPr lang="en-US"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530352"/>
            <a:ext cx="8640960" cy="5994992"/>
          </a:xfrm>
        </p:spPr>
        <p:txBody>
          <a:bodyPr>
            <a:normAutofit/>
          </a:bodyPr>
          <a:lstStyle/>
          <a:p>
            <a:pPr algn="just">
              <a:buClr>
                <a:srgbClr val="002060"/>
              </a:buClr>
            </a:pPr>
            <a:r>
              <a:rPr lang="sr-Cyrl-RS" sz="2400" b="1" dirty="0">
                <a:solidFill>
                  <a:srgbClr val="002060"/>
                </a:solidFill>
                <a:latin typeface="Times New Roman" pitchFamily="18" charset="0"/>
                <a:cs typeface="Times New Roman" pitchFamily="18" charset="0"/>
              </a:rPr>
              <a:t>Величина честица и гранулометријски састав </a:t>
            </a:r>
            <a:r>
              <a:rPr lang="sr-Cyrl-RS" sz="2400" dirty="0">
                <a:latin typeface="Times New Roman" pitchFamily="18" charset="0"/>
                <a:cs typeface="Times New Roman" pitchFamily="18" charset="0"/>
              </a:rPr>
              <a:t>су значајни јер одређују јачину сила </a:t>
            </a:r>
            <a:r>
              <a:rPr lang="sr-Cyrl-RS" sz="2400" dirty="0">
                <a:solidFill>
                  <a:srgbClr val="002060"/>
                </a:solidFill>
                <a:latin typeface="Times New Roman" pitchFamily="18" charset="0"/>
                <a:cs typeface="Times New Roman" pitchFamily="18" charset="0"/>
              </a:rPr>
              <a:t>гравитације</a:t>
            </a:r>
            <a:r>
              <a:rPr lang="sr-Cyrl-RS" sz="2400" dirty="0">
                <a:latin typeface="Times New Roman" pitchFamily="18" charset="0"/>
                <a:cs typeface="Times New Roman" pitchFamily="18" charset="0"/>
              </a:rPr>
              <a:t> и </a:t>
            </a:r>
            <a:r>
              <a:rPr lang="sr-Cyrl-RS" sz="2400" dirty="0">
                <a:solidFill>
                  <a:srgbClr val="002060"/>
                </a:solidFill>
                <a:latin typeface="Times New Roman" pitchFamily="18" charset="0"/>
                <a:cs typeface="Times New Roman" pitchFamily="18" charset="0"/>
              </a:rPr>
              <a:t>инерције</a:t>
            </a:r>
            <a:r>
              <a:rPr lang="sr-Cyrl-RS" sz="2400" dirty="0">
                <a:latin typeface="Times New Roman" pitchFamily="18" charset="0"/>
                <a:cs typeface="Times New Roman" pitchFamily="18" charset="0"/>
              </a:rPr>
              <a:t>, које </a:t>
            </a:r>
            <a:r>
              <a:rPr lang="sr-Cyrl-RS" sz="2400" dirty="0">
                <a:solidFill>
                  <a:srgbClr val="002060"/>
                </a:solidFill>
                <a:latin typeface="Times New Roman" pitchFamily="18" charset="0"/>
                <a:cs typeface="Times New Roman" pitchFamily="18" charset="0"/>
              </a:rPr>
              <a:t>доводе до међучестичног покретања</a:t>
            </a:r>
            <a:r>
              <a:rPr lang="sr-Cyrl-RS" sz="2400" dirty="0">
                <a:latin typeface="Times New Roman" pitchFamily="18" charset="0"/>
                <a:cs typeface="Times New Roman" pitchFamily="18" charset="0"/>
              </a:rPr>
              <a:t> и </a:t>
            </a:r>
            <a:r>
              <a:rPr lang="sr-Cyrl-RS" sz="2400" dirty="0">
                <a:solidFill>
                  <a:srgbClr val="002060"/>
                </a:solidFill>
                <a:latin typeface="Times New Roman" pitchFamily="18" charset="0"/>
                <a:cs typeface="Times New Roman" pitchFamily="18" charset="0"/>
              </a:rPr>
              <a:t>јачину површинских сила које пружају отпор оваквом покретању</a:t>
            </a:r>
            <a:r>
              <a:rPr lang="sr-Cyrl-RS" sz="2400" dirty="0">
                <a:latin typeface="Times New Roman" pitchFamily="18" charset="0"/>
                <a:cs typeface="Times New Roman" pitchFamily="18" charset="0"/>
              </a:rPr>
              <a:t>. Код честица мањих од 100 </a:t>
            </a:r>
            <a:r>
              <a:rPr lang="sr-Latn-RS" sz="2400" dirty="0">
                <a:latin typeface="Times New Roman" pitchFamily="18" charset="0"/>
                <a:cs typeface="Times New Roman" pitchFamily="18" charset="0"/>
              </a:rPr>
              <a:t>µm</a:t>
            </a:r>
            <a:r>
              <a:rPr lang="sr-Cyrl-RS" sz="2400" dirty="0">
                <a:latin typeface="Times New Roman" pitchFamily="18" charset="0"/>
                <a:cs typeface="Times New Roman" pitchFamily="18" charset="0"/>
              </a:rPr>
              <a:t> јављају се јаке међучестичне силе у односу на гравитациону силу па због тога слабо протичу. Веће суве честице боље протичу јер имају већу масу</a:t>
            </a:r>
          </a:p>
          <a:p>
            <a:pPr algn="just">
              <a:buClr>
                <a:srgbClr val="002060"/>
              </a:buClr>
            </a:pPr>
            <a:r>
              <a:rPr lang="sr-Cyrl-RS" sz="2400" b="1" dirty="0">
                <a:solidFill>
                  <a:srgbClr val="002060"/>
                </a:solidFill>
                <a:latin typeface="Times New Roman" pitchFamily="18" charset="0"/>
                <a:cs typeface="Times New Roman" pitchFamily="18" charset="0"/>
              </a:rPr>
              <a:t>Електростатичке силе</a:t>
            </a:r>
            <a:r>
              <a:rPr lang="sr-Cyrl-RS" sz="2400" dirty="0">
                <a:latin typeface="Times New Roman" pitchFamily="18" charset="0"/>
                <a:cs typeface="Times New Roman" pitchFamily="18" charset="0"/>
              </a:rPr>
              <a:t>. Ако се различити материјали које мешамо </a:t>
            </a:r>
            <a:r>
              <a:rPr lang="sr-Cyrl-RS" sz="2400" dirty="0">
                <a:solidFill>
                  <a:srgbClr val="002060"/>
                </a:solidFill>
                <a:latin typeface="Times New Roman" pitchFamily="18" charset="0"/>
                <a:cs typeface="Times New Roman" pitchFamily="18" charset="0"/>
              </a:rPr>
              <a:t>одбијају</a:t>
            </a:r>
            <a:r>
              <a:rPr lang="sr-Cyrl-RS" sz="2400" dirty="0">
                <a:latin typeface="Times New Roman" pitchFamily="18" charset="0"/>
                <a:cs typeface="Times New Roman" pitchFamily="18" charset="0"/>
              </a:rPr>
              <a:t>, јавиће се значајно раздвајање масе по слојевима и немогућност мешања механичким путем. Супстанце које се мешају морају се бар донекле привлачити. Углавном </a:t>
            </a:r>
            <a:r>
              <a:rPr lang="sr-Cyrl-RS" sz="2400" dirty="0">
                <a:solidFill>
                  <a:srgbClr val="002060"/>
                </a:solidFill>
                <a:latin typeface="Times New Roman" pitchFamily="18" charset="0"/>
                <a:cs typeface="Times New Roman" pitchFamily="18" charset="0"/>
              </a:rPr>
              <a:t>органска</a:t>
            </a:r>
            <a:r>
              <a:rPr lang="sr-Cyrl-RS" sz="2400" dirty="0">
                <a:latin typeface="Times New Roman" pitchFamily="18" charset="0"/>
                <a:cs typeface="Times New Roman" pitchFamily="18" charset="0"/>
              </a:rPr>
              <a:t> једињења имају тежњу да акумулирају </a:t>
            </a:r>
            <a:r>
              <a:rPr lang="sr-Cyrl-RS" sz="2400" dirty="0">
                <a:solidFill>
                  <a:srgbClr val="002060"/>
                </a:solidFill>
                <a:latin typeface="Times New Roman" pitchFamily="18" charset="0"/>
                <a:cs typeface="Times New Roman" pitchFamily="18" charset="0"/>
              </a:rPr>
              <a:t>статичко наелектрисање </a:t>
            </a:r>
            <a:r>
              <a:rPr lang="sr-Cyrl-RS" sz="2400" dirty="0">
                <a:latin typeface="Times New Roman" pitchFamily="18" charset="0"/>
                <a:cs typeface="Times New Roman" pitchFamily="18" charset="0"/>
              </a:rPr>
              <a:t>које се </a:t>
            </a:r>
            <a:r>
              <a:rPr lang="sr-Cyrl-RS" sz="2400" dirty="0">
                <a:solidFill>
                  <a:srgbClr val="002060"/>
                </a:solidFill>
                <a:latin typeface="Times New Roman" pitchFamily="18" charset="0"/>
                <a:cs typeface="Times New Roman" pitchFamily="18" charset="0"/>
              </a:rPr>
              <a:t>повећава са степеном уситњености</a:t>
            </a:r>
            <a:r>
              <a:rPr lang="sr-Cyrl-RS" sz="2400" dirty="0">
                <a:latin typeface="Times New Roman" pitchFamily="18" charset="0"/>
                <a:cs typeface="Times New Roman" pitchFamily="18" charset="0"/>
              </a:rPr>
              <a:t>. Ако су честице мање од 10 </a:t>
            </a:r>
            <a:r>
              <a:rPr lang="sr-Latn-RS" sz="2400" dirty="0">
                <a:latin typeface="Times New Roman" pitchFamily="18" charset="0"/>
                <a:cs typeface="Times New Roman" pitchFamily="18" charset="0"/>
              </a:rPr>
              <a:t>µm</a:t>
            </a:r>
            <a:r>
              <a:rPr lang="sr-Cyrl-RS" sz="2400" dirty="0">
                <a:latin typeface="Times New Roman" pitchFamily="18" charset="0"/>
                <a:cs typeface="Times New Roman" pitchFamily="18" charset="0"/>
              </a:rPr>
              <a:t> електростатичке силе постају значајне и изазивају </a:t>
            </a:r>
            <a:r>
              <a:rPr lang="sr-Cyrl-RS" sz="2400" dirty="0">
                <a:solidFill>
                  <a:srgbClr val="002060"/>
                </a:solidFill>
                <a:latin typeface="Times New Roman" pitchFamily="18" charset="0"/>
                <a:cs typeface="Times New Roman" pitchFamily="18" charset="0"/>
              </a:rPr>
              <a:t>агломерацију</a:t>
            </a:r>
          </a:p>
          <a:p>
            <a:pPr algn="just"/>
            <a:endParaRPr lang="sr-Cyrl-R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336704"/>
          </a:xfrm>
        </p:spPr>
        <p:txBody>
          <a:bodyPr>
            <a:noAutofit/>
          </a:bodyPr>
          <a:lstStyle/>
          <a:p>
            <a:pPr algn="ctr">
              <a:buNone/>
            </a:pPr>
            <a:r>
              <a:rPr lang="sr-Cyrl-RS" sz="2600" dirty="0">
                <a:solidFill>
                  <a:srgbClr val="002060"/>
                </a:solidFill>
                <a:latin typeface="Times New Roman" pitchFamily="18" charset="0"/>
                <a:cs typeface="Times New Roman" pitchFamily="18" charset="0"/>
              </a:rPr>
              <a:t>Механизми мешања прашкова</a:t>
            </a:r>
          </a:p>
          <a:p>
            <a:pPr algn="just">
              <a:buNone/>
            </a:pPr>
            <a:r>
              <a:rPr lang="sr-Cyrl-RS" sz="2600" dirty="0">
                <a:latin typeface="Times New Roman" pitchFamily="18" charset="0"/>
                <a:cs typeface="Times New Roman" pitchFamily="18" charset="0"/>
              </a:rPr>
              <a:t>	Механизми мешања прашкова обухватају </a:t>
            </a:r>
            <a:r>
              <a:rPr lang="sr-Cyrl-RS" sz="2600" dirty="0">
                <a:solidFill>
                  <a:srgbClr val="002060"/>
                </a:solidFill>
                <a:latin typeface="Times New Roman" pitchFamily="18" charset="0"/>
                <a:cs typeface="Times New Roman" pitchFamily="18" charset="0"/>
              </a:rPr>
              <a:t>конвективно</a:t>
            </a:r>
            <a:r>
              <a:rPr lang="sr-Cyrl-RS" sz="2600" dirty="0">
                <a:latin typeface="Times New Roman" pitchFamily="18" charset="0"/>
                <a:cs typeface="Times New Roman" pitchFamily="18" charset="0"/>
              </a:rPr>
              <a:t>, смицање- клизање по слојевима и </a:t>
            </a:r>
            <a:r>
              <a:rPr lang="sr-Cyrl-RS" sz="2600" dirty="0">
                <a:solidFill>
                  <a:srgbClr val="002060"/>
                </a:solidFill>
                <a:latin typeface="Times New Roman" pitchFamily="18" charset="0"/>
                <a:cs typeface="Times New Roman" pitchFamily="18" charset="0"/>
              </a:rPr>
              <a:t>дифузно</a:t>
            </a:r>
            <a:r>
              <a:rPr lang="sr-Cyrl-RS" sz="2600" dirty="0">
                <a:latin typeface="Times New Roman" pitchFamily="18" charset="0"/>
                <a:cs typeface="Times New Roman" pitchFamily="18" charset="0"/>
              </a:rPr>
              <a:t> мешање</a:t>
            </a:r>
          </a:p>
          <a:p>
            <a:pPr algn="just">
              <a:buNone/>
            </a:pPr>
            <a:endParaRPr lang="sr-Cyrl-RS" sz="2600" dirty="0">
              <a:latin typeface="Times New Roman" pitchFamily="18" charset="0"/>
              <a:cs typeface="Times New Roman" pitchFamily="18" charset="0"/>
            </a:endParaRPr>
          </a:p>
          <a:p>
            <a:pPr algn="just">
              <a:buNone/>
            </a:pPr>
            <a:r>
              <a:rPr lang="sr-Cyrl-RS" sz="2600" b="1" dirty="0">
                <a:solidFill>
                  <a:srgbClr val="002060"/>
                </a:solidFill>
                <a:latin typeface="Times New Roman" pitchFamily="18" charset="0"/>
                <a:cs typeface="Times New Roman" pitchFamily="18" charset="0"/>
              </a:rPr>
              <a:t>Конвективно мешање - </a:t>
            </a:r>
            <a:r>
              <a:rPr lang="sr-Cyrl-RS" sz="2600" dirty="0">
                <a:latin typeface="Times New Roman" pitchFamily="18" charset="0"/>
                <a:cs typeface="Times New Roman" pitchFamily="18" charset="0"/>
              </a:rPr>
              <a:t>Ако се шпатула провуче кроз смешу прашка која се налази на плочи мала количина прашка се задржава на ивици шпатуле и преноси тако да долази до померања група суседних честица са једног места на друго унутар смеше</a:t>
            </a:r>
          </a:p>
          <a:p>
            <a:pPr algn="just">
              <a:buNone/>
            </a:pPr>
            <a:r>
              <a:rPr lang="sr-Cyrl-RS" sz="2600" dirty="0">
                <a:latin typeface="Times New Roman" pitchFamily="18" charset="0"/>
                <a:cs typeface="Times New Roman" pitchFamily="18" charset="0"/>
              </a:rPr>
              <a:t>У исто време стварају се нестабилне, смицајне равни, односно зоне клизања у смеши које затим нестају и доводе до даљег мешања у маси што представња </a:t>
            </a:r>
            <a:r>
              <a:rPr lang="sr-Cyrl-RS" sz="2600" b="1" dirty="0">
                <a:solidFill>
                  <a:srgbClr val="002060"/>
                </a:solidFill>
                <a:latin typeface="Times New Roman" pitchFamily="18" charset="0"/>
                <a:cs typeface="Times New Roman" pitchFamily="18" charset="0"/>
              </a:rPr>
              <a:t>смицајно мешање</a:t>
            </a:r>
            <a:endParaRPr lang="sr-Cyrl-RS" sz="2600"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264696"/>
          </a:xfrm>
        </p:spPr>
        <p:txBody>
          <a:bodyPr>
            <a:normAutofit fontScale="92500" lnSpcReduction="10000"/>
          </a:bodyPr>
          <a:lstStyle/>
          <a:p>
            <a:pPr algn="just">
              <a:buNone/>
            </a:pPr>
            <a:r>
              <a:rPr lang="sr-Cyrl-RS" b="1" dirty="0">
                <a:solidFill>
                  <a:srgbClr val="002060"/>
                </a:solidFill>
                <a:latin typeface="Times New Roman" pitchFamily="18" charset="0"/>
                <a:cs typeface="Times New Roman" pitchFamily="18" charset="0"/>
              </a:rPr>
              <a:t>Дифузно мешање </a:t>
            </a:r>
            <a:r>
              <a:rPr lang="sr-Cyrl-RS" dirty="0">
                <a:latin typeface="Times New Roman" pitchFamily="18" charset="0"/>
                <a:cs typeface="Times New Roman" pitchFamily="18" charset="0"/>
              </a:rPr>
              <a:t>се јавља у миксерима који  </a:t>
            </a:r>
            <a:r>
              <a:rPr lang="sr-Cyrl-RS" dirty="0">
                <a:solidFill>
                  <a:srgbClr val="002060"/>
                </a:solidFill>
                <a:latin typeface="Times New Roman" pitchFamily="18" charset="0"/>
                <a:cs typeface="Times New Roman" pitchFamily="18" charset="0"/>
              </a:rPr>
              <a:t>ротирају</a:t>
            </a:r>
            <a:r>
              <a:rPr lang="sr-Cyrl-RS" dirty="0">
                <a:latin typeface="Times New Roman" pitchFamily="18" charset="0"/>
                <a:cs typeface="Times New Roman" pitchFamily="18" charset="0"/>
              </a:rPr>
              <a:t>. У свом најједноставнијем облику то су ротирајући цилиндри у којима се честице преврћу једна преко друге и мешају</a:t>
            </a:r>
          </a:p>
          <a:p>
            <a:pPr algn="just">
              <a:buNone/>
            </a:pPr>
            <a:r>
              <a:rPr lang="sr-Cyrl-RS" b="1" dirty="0">
                <a:solidFill>
                  <a:srgbClr val="002060"/>
                </a:solidFill>
                <a:latin typeface="Times New Roman" pitchFamily="18" charset="0"/>
                <a:cs typeface="Times New Roman" pitchFamily="18" charset="0"/>
              </a:rPr>
              <a:t>Смицајним и конвективним </a:t>
            </a:r>
            <a:r>
              <a:rPr lang="sr-Cyrl-RS" dirty="0">
                <a:latin typeface="Times New Roman" pitchFamily="18" charset="0"/>
                <a:cs typeface="Times New Roman" pitchFamily="18" charset="0"/>
              </a:rPr>
              <a:t>мешањем може настати груба смеша и локалне групе честица могу остати </a:t>
            </a:r>
            <a:r>
              <a:rPr lang="sr-Cyrl-RS" dirty="0">
                <a:solidFill>
                  <a:srgbClr val="002060"/>
                </a:solidFill>
                <a:latin typeface="Times New Roman" pitchFamily="18" charset="0"/>
                <a:cs typeface="Times New Roman" pitchFamily="18" charset="0"/>
              </a:rPr>
              <a:t>нераздвојене</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неизмешане</a:t>
            </a:r>
            <a:r>
              <a:rPr lang="sr-Cyrl-RS" dirty="0">
                <a:latin typeface="Times New Roman" pitchFamily="18" charset="0"/>
                <a:cs typeface="Times New Roman" pitchFamily="18" charset="0"/>
              </a:rPr>
              <a:t> уколико се не подвргну дифузном мешању</a:t>
            </a:r>
          </a:p>
          <a:p>
            <a:pPr algn="just">
              <a:buNone/>
            </a:pPr>
            <a:r>
              <a:rPr lang="sr-Cyrl-RS" dirty="0">
                <a:latin typeface="Times New Roman" pitchFamily="18" charset="0"/>
                <a:cs typeface="Times New Roman" pitchFamily="18" charset="0"/>
              </a:rPr>
              <a:t>Мешање се може представити једначином првог реда:    </a:t>
            </a:r>
          </a:p>
          <a:p>
            <a:pPr algn="just">
              <a:buNone/>
            </a:pPr>
            <a:endParaRPr lang="en-GB" dirty="0">
              <a:latin typeface="Times New Roman" pitchFamily="18" charset="0"/>
              <a:cs typeface="Times New Roman" pitchFamily="18" charset="0"/>
            </a:endParaRPr>
          </a:p>
          <a:p>
            <a:pPr algn="just">
              <a:buNone/>
            </a:pPr>
            <a:endParaRPr lang="sr-Cyrl-RS" dirty="0">
              <a:latin typeface="Times New Roman" pitchFamily="18" charset="0"/>
              <a:cs typeface="Times New Roman" pitchFamily="18" charset="0"/>
            </a:endParaRPr>
          </a:p>
          <a:p>
            <a:pPr algn="just">
              <a:buNone/>
            </a:pPr>
            <a:r>
              <a:rPr lang="sr-Cyrl-RS" sz="2600" dirty="0">
                <a:latin typeface="Times New Roman" pitchFamily="18" charset="0"/>
                <a:cs typeface="Times New Roman" pitchFamily="18" charset="0"/>
              </a:rPr>
              <a:t>М-степен измешаности</a:t>
            </a:r>
          </a:p>
          <a:p>
            <a:pPr algn="just">
              <a:buNone/>
            </a:pPr>
            <a:r>
              <a:rPr lang="en-US" sz="2600" dirty="0">
                <a:latin typeface="Times New Roman" pitchFamily="18" charset="0"/>
                <a:cs typeface="Times New Roman" pitchFamily="18" charset="0"/>
              </a:rPr>
              <a:t>t</a:t>
            </a:r>
            <a:r>
              <a:rPr lang="sr-Cyrl-RS" sz="2600" dirty="0">
                <a:latin typeface="Times New Roman" pitchFamily="18" charset="0"/>
                <a:cs typeface="Times New Roman" pitchFamily="18" charset="0"/>
              </a:rPr>
              <a:t>-време</a:t>
            </a:r>
          </a:p>
          <a:p>
            <a:pPr algn="just">
              <a:buNone/>
            </a:pPr>
            <a:r>
              <a:rPr lang="sr-Cyrl-RS" sz="2600" dirty="0">
                <a:latin typeface="Times New Roman" pitchFamily="18" charset="0"/>
                <a:cs typeface="Times New Roman" pitchFamily="18" charset="0"/>
              </a:rPr>
              <a:t>А,</a:t>
            </a:r>
            <a:r>
              <a:rPr lang="en-US" sz="2600" dirty="0">
                <a:latin typeface="Times New Roman" pitchFamily="18" charset="0"/>
                <a:cs typeface="Times New Roman" pitchFamily="18" charset="0"/>
              </a:rPr>
              <a:t>k</a:t>
            </a:r>
            <a:r>
              <a:rPr lang="sr-Cyrl-RS" sz="2600" dirty="0">
                <a:latin typeface="Times New Roman" pitchFamily="18" charset="0"/>
                <a:cs typeface="Times New Roman" pitchFamily="18" charset="0"/>
              </a:rPr>
              <a:t>-константе које зависе од геометрије миксера, начина употребе, карактеристика и количине материјала који се меша</a:t>
            </a:r>
          </a:p>
          <a:p>
            <a:pPr algn="just">
              <a:buNone/>
            </a:pPr>
            <a:endParaRPr lang="en-US" dirty="0">
              <a:latin typeface="Times New Roman" pitchFamily="18" charset="0"/>
              <a:cs typeface="Times New Roman" pitchFamily="18" charset="0"/>
            </a:endParaRPr>
          </a:p>
          <a:p>
            <a:endParaRPr lang="en-US" dirty="0"/>
          </a:p>
        </p:txBody>
      </p:sp>
      <p:pic>
        <p:nvPicPr>
          <p:cNvPr id="4"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339752" y="3861048"/>
            <a:ext cx="3081034" cy="542603"/>
          </a:xfrm>
          <a:prstGeom prst="rect">
            <a:avLst/>
          </a:prstGeom>
          <a:noFill/>
        </p:spPr>
      </p:pic>
      <p:sp>
        <p:nvSpPr>
          <p:cNvPr id="5" name="Slide Number Placeholder 4"/>
          <p:cNvSpPr>
            <a:spLocks noGrp="1"/>
          </p:cNvSpPr>
          <p:nvPr>
            <p:ph type="sldNum" sz="quarter" idx="12"/>
          </p:nvPr>
        </p:nvSpPr>
        <p:spPr/>
        <p:txBody>
          <a:bodyPr/>
          <a:lstStyle/>
          <a:p>
            <a:fld id="{BAB75E01-B838-47A0-9485-9A369D43D423}"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640960" cy="6192688"/>
          </a:xfrm>
        </p:spPr>
        <p:txBody>
          <a:bodyPr>
            <a:normAutofit lnSpcReduction="10000"/>
          </a:bodyPr>
          <a:lstStyle/>
          <a:p>
            <a:pPr algn="just">
              <a:buNone/>
            </a:pPr>
            <a:endParaRPr lang="sr-Cyrl-RS" dirty="0">
              <a:latin typeface="Times New Roman" pitchFamily="18" charset="0"/>
              <a:cs typeface="Times New Roman" pitchFamily="18" charset="0"/>
            </a:endParaRPr>
          </a:p>
          <a:p>
            <a:pPr algn="just">
              <a:buClr>
                <a:srgbClr val="002060"/>
              </a:buClr>
            </a:pPr>
            <a:r>
              <a:rPr lang="sr-Cyrl-RS" b="1" dirty="0">
                <a:solidFill>
                  <a:srgbClr val="002060"/>
                </a:solidFill>
                <a:latin typeface="Times New Roman" pitchFamily="18" charset="0"/>
                <a:cs typeface="Times New Roman" pitchFamily="18" charset="0"/>
              </a:rPr>
              <a:t>Агломерација</a:t>
            </a:r>
            <a:r>
              <a:rPr lang="sr-Cyrl-RS" dirty="0">
                <a:latin typeface="Times New Roman" pitchFamily="18" charset="0"/>
                <a:cs typeface="Times New Roman" pitchFamily="18" charset="0"/>
              </a:rPr>
              <a:t> честица при мешању настала као последица статичког наелектрисања може се решити променом </a:t>
            </a:r>
            <a:r>
              <a:rPr lang="sr-Cyrl-RS" dirty="0">
                <a:solidFill>
                  <a:srgbClr val="002060"/>
                </a:solidFill>
                <a:latin typeface="Times New Roman" pitchFamily="18" charset="0"/>
                <a:cs typeface="Times New Roman" pitchFamily="18" charset="0"/>
              </a:rPr>
              <a:t>миксера</a:t>
            </a:r>
            <a:r>
              <a:rPr lang="sr-Cyrl-RS" dirty="0">
                <a:latin typeface="Times New Roman" pitchFamily="18" charset="0"/>
                <a:cs typeface="Times New Roman" pitchFamily="18" charset="0"/>
              </a:rPr>
              <a:t>, при чему се траже </a:t>
            </a:r>
            <a:r>
              <a:rPr lang="sr-Cyrl-RS" dirty="0">
                <a:solidFill>
                  <a:srgbClr val="002060"/>
                </a:solidFill>
                <a:latin typeface="Times New Roman" pitchFamily="18" charset="0"/>
                <a:cs typeface="Times New Roman" pitchFamily="18" charset="0"/>
              </a:rPr>
              <a:t>јаче силе смицања</a:t>
            </a:r>
            <a:r>
              <a:rPr lang="sr-Cyrl-RS" dirty="0">
                <a:latin typeface="Times New Roman" pitchFamily="18" charset="0"/>
                <a:cs typeface="Times New Roman" pitchFamily="18" charset="0"/>
              </a:rPr>
              <a:t> које су у стању да разбију настале агрегате или се додатком малих количина </a:t>
            </a:r>
            <a:r>
              <a:rPr lang="sr-Cyrl-RS" dirty="0">
                <a:solidFill>
                  <a:srgbClr val="002060"/>
                </a:solidFill>
                <a:latin typeface="Times New Roman" pitchFamily="18" charset="0"/>
                <a:cs typeface="Times New Roman" pitchFamily="18" charset="0"/>
              </a:rPr>
              <a:t>ПАМ</a:t>
            </a:r>
            <a:r>
              <a:rPr lang="sr-Cyrl-RS" dirty="0">
                <a:latin typeface="Times New Roman" pitchFamily="18" charset="0"/>
                <a:cs typeface="Times New Roman" pitchFamily="18" charset="0"/>
              </a:rPr>
              <a:t> повећава проводљивост смеше прашка, и у изузезним случајевима, мешањем при условима повећане </a:t>
            </a:r>
            <a:r>
              <a:rPr lang="sr-Cyrl-RS" dirty="0">
                <a:solidFill>
                  <a:srgbClr val="002060"/>
                </a:solidFill>
                <a:latin typeface="Times New Roman" pitchFamily="18" charset="0"/>
                <a:cs typeface="Times New Roman" pitchFamily="18" charset="0"/>
              </a:rPr>
              <a:t>влажности</a:t>
            </a:r>
            <a:r>
              <a:rPr lang="sr-Cyrl-RS" dirty="0">
                <a:latin typeface="Times New Roman" pitchFamily="18" charset="0"/>
                <a:cs typeface="Times New Roman" pitchFamily="18" charset="0"/>
              </a:rPr>
              <a:t> (&gt;40%) јер и сама влага делује као антистатично средство. </a:t>
            </a:r>
          </a:p>
          <a:p>
            <a:pPr algn="just">
              <a:buClr>
                <a:srgbClr val="002060"/>
              </a:buClr>
            </a:pPr>
            <a:r>
              <a:rPr lang="sr-Cyrl-RS" dirty="0">
                <a:latin typeface="Times New Roman" pitchFamily="18" charset="0"/>
                <a:cs typeface="Times New Roman" pitchFamily="18" charset="0"/>
              </a:rPr>
              <a:t>Неуједначеност смеше прашкова се најчешће среће код </a:t>
            </a:r>
            <a:r>
              <a:rPr lang="sr-Cyrl-RS" dirty="0">
                <a:solidFill>
                  <a:srgbClr val="002060"/>
                </a:solidFill>
                <a:latin typeface="Times New Roman" pitchFamily="18" charset="0"/>
                <a:cs typeface="Times New Roman" pitchFamily="18" charset="0"/>
              </a:rPr>
              <a:t>нискодозираних</a:t>
            </a:r>
            <a:r>
              <a:rPr lang="sr-Cyrl-RS" dirty="0">
                <a:latin typeface="Times New Roman" pitchFamily="18" charset="0"/>
                <a:cs typeface="Times New Roman" pitchFamily="18" charset="0"/>
              </a:rPr>
              <a:t> препарата. Као граница између ниско дозираних и високо дозираних лекова обично се узима 5% лековите супстанце у односу на укупну масу</a:t>
            </a:r>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62068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BAB75E01-B838-47A0-9485-9A369D43D423}"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712968" cy="6264696"/>
          </a:xfrm>
        </p:spPr>
        <p:txBody>
          <a:bodyPr>
            <a:noAutofit/>
          </a:bodyPr>
          <a:lstStyle/>
          <a:p>
            <a:pPr algn="ctr">
              <a:buNone/>
            </a:pPr>
            <a:r>
              <a:rPr lang="sr-Cyrl-RS" dirty="0">
                <a:solidFill>
                  <a:srgbClr val="002060"/>
                </a:solidFill>
                <a:latin typeface="Times New Roman" pitchFamily="18" charset="0"/>
                <a:cs typeface="Times New Roman" pitchFamily="18" charset="0"/>
              </a:rPr>
              <a:t>Сегрегација (раслојавање) прашкова</a:t>
            </a:r>
          </a:p>
          <a:p>
            <a:pPr algn="just">
              <a:buClr>
                <a:srgbClr val="002060"/>
              </a:buClr>
            </a:pPr>
            <a:r>
              <a:rPr lang="sr-Cyrl-RS" dirty="0">
                <a:latin typeface="Times New Roman" pitchFamily="18" charset="0"/>
                <a:cs typeface="Times New Roman" pitchFamily="18" charset="0"/>
              </a:rPr>
              <a:t>Основни фактори који доводе до раслојавања прашкова су: </a:t>
            </a:r>
            <a:r>
              <a:rPr lang="sr-Cyrl-RS" dirty="0">
                <a:solidFill>
                  <a:srgbClr val="002060"/>
                </a:solidFill>
                <a:latin typeface="Times New Roman" pitchFamily="18" charset="0"/>
                <a:cs typeface="Times New Roman" pitchFamily="18" charset="0"/>
              </a:rPr>
              <a:t>величина, облик и густина честица</a:t>
            </a:r>
          </a:p>
          <a:p>
            <a:pPr algn="just">
              <a:buClr>
                <a:srgbClr val="002060"/>
              </a:buClr>
            </a:pPr>
            <a:r>
              <a:rPr lang="sr-Cyrl-RS" dirty="0">
                <a:latin typeface="Times New Roman" pitchFamily="18" charset="0"/>
                <a:cs typeface="Times New Roman" pitchFamily="18" charset="0"/>
              </a:rPr>
              <a:t>До раслојавања долази приликом </a:t>
            </a:r>
            <a:r>
              <a:rPr lang="sr-Cyrl-RS" dirty="0">
                <a:solidFill>
                  <a:srgbClr val="002060"/>
                </a:solidFill>
                <a:latin typeface="Times New Roman" pitchFamily="18" charset="0"/>
                <a:cs typeface="Times New Roman" pitchFamily="18" charset="0"/>
              </a:rPr>
              <a:t>транспорта</a:t>
            </a:r>
            <a:r>
              <a:rPr lang="sr-Cyrl-RS" dirty="0">
                <a:latin typeface="Times New Roman" pitchFamily="18" charset="0"/>
                <a:cs typeface="Times New Roman" pitchFamily="18" charset="0"/>
              </a:rPr>
              <a:t> као даљег </a:t>
            </a:r>
            <a:r>
              <a:rPr lang="sr-Cyrl-RS" dirty="0">
                <a:solidFill>
                  <a:srgbClr val="002060"/>
                </a:solidFill>
                <a:latin typeface="Times New Roman" pitchFamily="18" charset="0"/>
                <a:cs typeface="Times New Roman" pitchFamily="18" charset="0"/>
              </a:rPr>
              <a:t>третмана-пресипање</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вибрирање</a:t>
            </a:r>
            <a:r>
              <a:rPr lang="sr-Cyrl-RS" dirty="0">
                <a:latin typeface="Times New Roman" pitchFamily="18" charset="0"/>
                <a:cs typeface="Times New Roman" pitchFamily="18" charset="0"/>
              </a:rPr>
              <a:t> у уређајима</a:t>
            </a:r>
          </a:p>
          <a:p>
            <a:pPr algn="just">
              <a:buClr>
                <a:srgbClr val="002060"/>
              </a:buClr>
            </a:pPr>
            <a:r>
              <a:rPr lang="sr-Cyrl-RS" dirty="0">
                <a:latin typeface="Times New Roman" pitchFamily="18" charset="0"/>
                <a:cs typeface="Times New Roman" pitchFamily="18" charset="0"/>
              </a:rPr>
              <a:t>Типови раслојавања:</a:t>
            </a:r>
          </a:p>
          <a:p>
            <a:pPr algn="just">
              <a:buNone/>
            </a:pPr>
            <a:r>
              <a:rPr lang="sr-Cyrl-RS" dirty="0">
                <a:latin typeface="Times New Roman" pitchFamily="18" charset="0"/>
                <a:cs typeface="Times New Roman" pitchFamily="18" charset="0"/>
              </a:rPr>
              <a:t>-</a:t>
            </a:r>
            <a:r>
              <a:rPr lang="sr-Cyrl-RS" i="1" dirty="0">
                <a:solidFill>
                  <a:srgbClr val="002060"/>
                </a:solidFill>
                <a:latin typeface="Times New Roman" pitchFamily="18" charset="0"/>
                <a:cs typeface="Times New Roman" pitchFamily="18" charset="0"/>
              </a:rPr>
              <a:t>Перколационо раслојавање </a:t>
            </a:r>
            <a:r>
              <a:rPr lang="sr-Cyrl-RS" i="1" dirty="0">
                <a:latin typeface="Times New Roman" pitchFamily="18" charset="0"/>
                <a:cs typeface="Times New Roman" pitchFamily="18" charset="0"/>
              </a:rPr>
              <a:t>– </a:t>
            </a:r>
            <a:r>
              <a:rPr lang="sr-Cyrl-RS" dirty="0">
                <a:latin typeface="Times New Roman" pitchFamily="18" charset="0"/>
                <a:cs typeface="Times New Roman" pitchFamily="18" charset="0"/>
              </a:rPr>
              <a:t>кретање честица кроз празнине унутар прашкасте масе. Мање честице могу пропадати кроз празнине формиране између већих честица и тако се скупљати на дну масе</a:t>
            </a:r>
          </a:p>
          <a:p>
            <a:pPr algn="just">
              <a:buNone/>
            </a:pPr>
            <a:r>
              <a:rPr lang="sr-Cyrl-RS" dirty="0">
                <a:latin typeface="Times New Roman" pitchFamily="18" charset="0"/>
                <a:cs typeface="Times New Roman" pitchFamily="18" charset="0"/>
              </a:rPr>
              <a:t>-</a:t>
            </a:r>
            <a:r>
              <a:rPr lang="sr-Cyrl-RS" i="1" dirty="0">
                <a:solidFill>
                  <a:srgbClr val="002060"/>
                </a:solidFill>
                <a:latin typeface="Times New Roman" pitchFamily="18" charset="0"/>
                <a:cs typeface="Times New Roman" pitchFamily="18" charset="0"/>
              </a:rPr>
              <a:t>Трајекторно раслојавање </a:t>
            </a:r>
            <a:r>
              <a:rPr lang="sr-Cyrl-RS" dirty="0">
                <a:latin typeface="Times New Roman" pitchFamily="18" charset="0"/>
                <a:cs typeface="Times New Roman" pitchFamily="18" charset="0"/>
              </a:rPr>
              <a:t>– током мешања честице се покрећу и имају одређену кинетичку енергију. </a:t>
            </a:r>
            <a:endParaRPr lang="sr-Cyrl-RS" i="1"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20680"/>
          </a:xfrm>
        </p:spPr>
        <p:txBody>
          <a:bodyPr>
            <a:normAutofit fontScale="92500" lnSpcReduction="10000"/>
          </a:bodyPr>
          <a:lstStyle/>
          <a:p>
            <a:pPr algn="just">
              <a:buNone/>
            </a:pPr>
            <a:r>
              <a:rPr lang="sr-Cyrl-RS" dirty="0">
                <a:latin typeface="Times New Roman" pitchFamily="18" charset="0"/>
                <a:cs typeface="Times New Roman" pitchFamily="18" charset="0"/>
              </a:rPr>
              <a:t>	Веће честице имају већу енергију и тенденцију да прелазе дужи пут унутар прашкасте масе пре него што се зауставе. Ова појава доводи до </a:t>
            </a:r>
            <a:r>
              <a:rPr lang="sr-Cyrl-RS" dirty="0">
                <a:solidFill>
                  <a:srgbClr val="002060"/>
                </a:solidFill>
                <a:latin typeface="Times New Roman" pitchFamily="18" charset="0"/>
                <a:cs typeface="Times New Roman" pitchFamily="18" charset="0"/>
              </a:rPr>
              <a:t>сепарације</a:t>
            </a:r>
            <a:r>
              <a:rPr lang="sr-Cyrl-RS" dirty="0">
                <a:latin typeface="Times New Roman" pitchFamily="18" charset="0"/>
                <a:cs typeface="Times New Roman" pitchFamily="18" charset="0"/>
              </a:rPr>
              <a:t> како у хоризонталним тако у у вертикалним </a:t>
            </a:r>
            <a:r>
              <a:rPr lang="sr-Cyrl-RS" dirty="0" smtClean="0">
                <a:latin typeface="Times New Roman" pitchFamily="18" charset="0"/>
                <a:cs typeface="Times New Roman" pitchFamily="18" charset="0"/>
              </a:rPr>
              <a:t>површинама</a:t>
            </a:r>
            <a:r>
              <a:rPr lang="sr-Cyrl-RS" dirty="0">
                <a:latin typeface="Times New Roman" pitchFamily="18" charset="0"/>
                <a:cs typeface="Times New Roman" pitchFamily="18" charset="0"/>
              </a:rPr>
              <a:t>. Да би се избегао овај проблем, честице требају бити </a:t>
            </a:r>
            <a:r>
              <a:rPr lang="sr-Cyrl-RS" dirty="0">
                <a:solidFill>
                  <a:srgbClr val="002060"/>
                </a:solidFill>
                <a:latin typeface="Times New Roman" pitchFamily="18" charset="0"/>
                <a:cs typeface="Times New Roman" pitchFamily="18" charset="0"/>
              </a:rPr>
              <a:t>приближне величине</a:t>
            </a:r>
          </a:p>
          <a:p>
            <a:pPr algn="just">
              <a:buNone/>
            </a:pPr>
            <a:r>
              <a:rPr lang="sr-Cyrl-RS" dirty="0">
                <a:latin typeface="Times New Roman" pitchFamily="18" charset="0"/>
                <a:cs typeface="Times New Roman" pitchFamily="18" charset="0"/>
              </a:rPr>
              <a:t>-</a:t>
            </a:r>
            <a:r>
              <a:rPr lang="sr-Cyrl-RS" i="1" dirty="0">
                <a:solidFill>
                  <a:srgbClr val="002060"/>
                </a:solidFill>
                <a:latin typeface="Times New Roman" pitchFamily="18" charset="0"/>
                <a:cs typeface="Times New Roman" pitchFamily="18" charset="0"/>
              </a:rPr>
              <a:t>Раслојавање по густини </a:t>
            </a:r>
            <a:r>
              <a:rPr lang="sr-Cyrl-RS" dirty="0">
                <a:solidFill>
                  <a:srgbClr val="002060"/>
                </a:solidFill>
                <a:latin typeface="Times New Roman" pitchFamily="18" charset="0"/>
                <a:cs typeface="Times New Roman" pitchFamily="18" charset="0"/>
              </a:rPr>
              <a:t>- </a:t>
            </a:r>
            <a:r>
              <a:rPr lang="sr-Cyrl-RS" dirty="0">
                <a:latin typeface="Times New Roman" pitchFamily="18" charset="0"/>
                <a:cs typeface="Times New Roman" pitchFamily="18" charset="0"/>
              </a:rPr>
              <a:t>сегрегација може настати уколико се маса подвргне </a:t>
            </a:r>
            <a:r>
              <a:rPr lang="sr-Cyrl-RS" dirty="0">
                <a:solidFill>
                  <a:srgbClr val="002060"/>
                </a:solidFill>
                <a:latin typeface="Times New Roman" pitchFamily="18" charset="0"/>
                <a:cs typeface="Times New Roman" pitchFamily="18" charset="0"/>
              </a:rPr>
              <a:t>вибрирању</a:t>
            </a:r>
            <a:r>
              <a:rPr lang="sr-Cyrl-RS" dirty="0">
                <a:latin typeface="Times New Roman" pitchFamily="18" charset="0"/>
                <a:cs typeface="Times New Roman" pitchFamily="18" charset="0"/>
              </a:rPr>
              <a:t> услед разлике у </a:t>
            </a:r>
            <a:r>
              <a:rPr lang="sr-Cyrl-RS" dirty="0">
                <a:solidFill>
                  <a:srgbClr val="002060"/>
                </a:solidFill>
                <a:latin typeface="Times New Roman" pitchFamily="18" charset="0"/>
                <a:cs typeface="Times New Roman" pitchFamily="18" charset="0"/>
              </a:rPr>
              <a:t>густини</a:t>
            </a:r>
            <a:r>
              <a:rPr lang="sr-Cyrl-RS" dirty="0">
                <a:latin typeface="Times New Roman" pitchFamily="18" charset="0"/>
                <a:cs typeface="Times New Roman" pitchFamily="18" charset="0"/>
              </a:rPr>
              <a:t> честица. Може настати у </a:t>
            </a:r>
            <a:r>
              <a:rPr lang="sr-Cyrl-RS" dirty="0">
                <a:solidFill>
                  <a:srgbClr val="002060"/>
                </a:solidFill>
                <a:latin typeface="Times New Roman" pitchFamily="18" charset="0"/>
                <a:cs typeface="Times New Roman" pitchFamily="18" charset="0"/>
              </a:rPr>
              <a:t>левку</a:t>
            </a:r>
            <a:r>
              <a:rPr lang="sr-Cyrl-RS" dirty="0">
                <a:latin typeface="Times New Roman" pitchFamily="18" charset="0"/>
                <a:cs typeface="Times New Roman" pitchFamily="18" charset="0"/>
              </a:rPr>
              <a:t> за пуњење на машини за </a:t>
            </a:r>
            <a:r>
              <a:rPr lang="sr-Cyrl-RS" dirty="0">
                <a:solidFill>
                  <a:srgbClr val="002060"/>
                </a:solidFill>
                <a:latin typeface="Times New Roman" pitchFamily="18" charset="0"/>
                <a:cs typeface="Times New Roman" pitchFamily="18" charset="0"/>
              </a:rPr>
              <a:t>таблетирање</a:t>
            </a:r>
            <a:r>
              <a:rPr lang="sr-Cyrl-RS" dirty="0">
                <a:latin typeface="Times New Roman" pitchFamily="18" charset="0"/>
                <a:cs typeface="Times New Roman" pitchFamily="18" charset="0"/>
              </a:rPr>
              <a:t> а активно се дешава током </a:t>
            </a:r>
            <a:r>
              <a:rPr lang="sr-Cyrl-RS" dirty="0">
                <a:solidFill>
                  <a:srgbClr val="002060"/>
                </a:solidFill>
                <a:latin typeface="Times New Roman" pitchFamily="18" charset="0"/>
                <a:cs typeface="Times New Roman" pitchFamily="18" charset="0"/>
              </a:rPr>
              <a:t>вибраторног</a:t>
            </a:r>
            <a:r>
              <a:rPr lang="sr-Cyrl-RS" dirty="0">
                <a:latin typeface="Times New Roman" pitchFamily="18" charset="0"/>
                <a:cs typeface="Times New Roman" pitchFamily="18" charset="0"/>
              </a:rPr>
              <a:t> просејавања када се мање честице доводе директно изнад сита. Током вибрације мање честице се крећу испод већих и гурају их навише</a:t>
            </a:r>
          </a:p>
          <a:p>
            <a:pPr algn="just">
              <a:buNone/>
            </a:pPr>
            <a:r>
              <a:rPr lang="sr-Cyrl-RS" dirty="0">
                <a:latin typeface="Times New Roman" pitchFamily="18" charset="0"/>
                <a:cs typeface="Times New Roman" pitchFamily="18" charset="0"/>
              </a:rPr>
              <a:t>-</a:t>
            </a:r>
            <a:r>
              <a:rPr lang="sr-Cyrl-RS" i="1" dirty="0">
                <a:solidFill>
                  <a:srgbClr val="002060"/>
                </a:solidFill>
                <a:latin typeface="Times New Roman" pitchFamily="18" charset="0"/>
                <a:cs typeface="Times New Roman" pitchFamily="18" charset="0"/>
              </a:rPr>
              <a:t>Ефекат дужине мешања на раслојавање</a:t>
            </a:r>
            <a:r>
              <a:rPr lang="sr-Cyrl-RS" i="1" dirty="0">
                <a:latin typeface="Times New Roman" pitchFamily="18" charset="0"/>
                <a:cs typeface="Times New Roman" pitchFamily="18" charset="0"/>
              </a:rPr>
              <a:t>. </a:t>
            </a:r>
            <a:r>
              <a:rPr lang="sr-Cyrl-RS" dirty="0">
                <a:latin typeface="Times New Roman" pitchFamily="18" charset="0"/>
                <a:cs typeface="Times New Roman" pitchFamily="18" charset="0"/>
              </a:rPr>
              <a:t>Некада продужавање времена мешања не представља никакву предност код смеша које подлежу раслојавању</a:t>
            </a:r>
            <a:endParaRPr lang="sr-Cyrl-RS" i="1"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264696"/>
          </a:xfrm>
        </p:spPr>
        <p:txBody>
          <a:bodyPr>
            <a:noAutofit/>
          </a:bodyPr>
          <a:lstStyle/>
          <a:p>
            <a:pPr algn="ctr">
              <a:buNone/>
            </a:pPr>
            <a:r>
              <a:rPr lang="sr-Cyrl-RS" sz="2400" dirty="0">
                <a:solidFill>
                  <a:srgbClr val="002060"/>
                </a:solidFill>
                <a:latin typeface="Times New Roman" pitchFamily="18" charset="0"/>
                <a:cs typeface="Times New Roman" pitchFamily="18" charset="0"/>
              </a:rPr>
              <a:t>Општа класификација уређаја за мешање прашкова</a:t>
            </a:r>
            <a:endParaRPr lang="sr-Cyrl-RS" sz="2400" b="1" dirty="0">
              <a:solidFill>
                <a:srgbClr val="002060"/>
              </a:solidFill>
              <a:latin typeface="Times New Roman" pitchFamily="18" charset="0"/>
              <a:cs typeface="Times New Roman" pitchFamily="18" charset="0"/>
            </a:endParaRPr>
          </a:p>
          <a:p>
            <a:pPr algn="ctr">
              <a:buNone/>
            </a:pPr>
            <a:r>
              <a:rPr lang="sr-Cyrl-RS" sz="2400" b="1" dirty="0">
                <a:solidFill>
                  <a:srgbClr val="002060"/>
                </a:solidFill>
                <a:latin typeface="Times New Roman" pitchFamily="18" charset="0"/>
                <a:cs typeface="Times New Roman" pitchFamily="18" charset="0"/>
              </a:rPr>
              <a:t>Уређаји за дисконтинуиране операције, шаржни миксери</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Ротациони уређаји </a:t>
            </a:r>
            <a:r>
              <a:rPr lang="sr-Cyrl-RS" sz="2400" dirty="0">
                <a:solidFill>
                  <a:srgbClr val="002060"/>
                </a:solidFill>
                <a:latin typeface="Times New Roman" pitchFamily="18" charset="0"/>
                <a:cs typeface="Times New Roman" pitchFamily="18" charset="0"/>
              </a:rPr>
              <a:t>без</a:t>
            </a:r>
            <a:r>
              <a:rPr lang="sr-Cyrl-RS" sz="2400" dirty="0">
                <a:latin typeface="Times New Roman" pitchFamily="18" charset="0"/>
                <a:cs typeface="Times New Roman" pitchFamily="18" charset="0"/>
              </a:rPr>
              <a:t> унутрашњих мешалица (коцке, ваљка-бурета)</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Ротациони уређаји </a:t>
            </a:r>
            <a:r>
              <a:rPr lang="sr-Cyrl-RS" sz="2400" dirty="0">
                <a:solidFill>
                  <a:srgbClr val="002060"/>
                </a:solidFill>
                <a:latin typeface="Times New Roman" pitchFamily="18" charset="0"/>
                <a:cs typeface="Times New Roman" pitchFamily="18" charset="0"/>
              </a:rPr>
              <a:t>са</a:t>
            </a:r>
            <a:r>
              <a:rPr lang="sr-Cyrl-RS" sz="2400" dirty="0">
                <a:latin typeface="Times New Roman" pitchFamily="18" charset="0"/>
                <a:cs typeface="Times New Roman" pitchFamily="18" charset="0"/>
              </a:rPr>
              <a:t> унутрашњом мешалицом (</a:t>
            </a:r>
            <a:r>
              <a:rPr lang="en-US" sz="2400" dirty="0">
                <a:latin typeface="Times New Roman" pitchFamily="18" charset="0"/>
                <a:cs typeface="Times New Roman" pitchFamily="18" charset="0"/>
              </a:rPr>
              <a:t>V</a:t>
            </a:r>
            <a:r>
              <a:rPr lang="sr-Cyrl-RS" sz="2400" dirty="0">
                <a:latin typeface="Times New Roman" pitchFamily="18" charset="0"/>
                <a:cs typeface="Times New Roman" pitchFamily="18" charset="0"/>
              </a:rPr>
              <a:t> облика или облика двоструке купе)</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Уређаји са стационарном комором и покретним елементима за мешање у унутрашњости коморе (тракасти, сигма, планетарни, пужасти)</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Миксери –(гранулатори велике брзине)</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Ваздушни миксери са стационарном комором и ваздухом у покрету као покретачком снагом за мешање (флуидизатор)</a:t>
            </a:r>
          </a:p>
          <a:p>
            <a:pPr marL="457200" indent="-457200" algn="ctr">
              <a:buNone/>
            </a:pPr>
            <a:r>
              <a:rPr lang="sr-Cyrl-RS" sz="2400" b="1" dirty="0">
                <a:solidFill>
                  <a:srgbClr val="002060"/>
                </a:solidFill>
                <a:latin typeface="Times New Roman" pitchFamily="18" charset="0"/>
                <a:cs typeface="Times New Roman" pitchFamily="18" charset="0"/>
              </a:rPr>
              <a:t>Уређаји за контонуиране операције</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Ротациони тип бурета</a:t>
            </a:r>
          </a:p>
          <a:p>
            <a:pPr marL="457200" indent="-457200" algn="just">
              <a:buClr>
                <a:srgbClr val="002060"/>
              </a:buClr>
              <a:buFont typeface="+mj-lt"/>
              <a:buAutoNum type="arabicPeriod"/>
            </a:pPr>
            <a:r>
              <a:rPr lang="sr-Cyrl-RS" sz="2400" dirty="0">
                <a:latin typeface="Times New Roman" pitchFamily="18" charset="0"/>
                <a:cs typeface="Times New Roman" pitchFamily="18" charset="0"/>
              </a:rPr>
              <a:t>Ротациони цик цак уређај</a:t>
            </a:r>
            <a:br>
              <a:rPr lang="sr-Cyrl-R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0"/>
            <a:ext cx="8496944" cy="6525344"/>
          </a:xfrm>
        </p:spPr>
        <p:txBody>
          <a:bodyPr>
            <a:noAutofit/>
          </a:bodyPr>
          <a:lstStyle/>
          <a:p>
            <a:pPr algn="ctr">
              <a:buNone/>
            </a:pPr>
            <a:r>
              <a:rPr lang="sr-Cyrl-RS" sz="2600" dirty="0">
                <a:solidFill>
                  <a:srgbClr val="002060"/>
                </a:solidFill>
                <a:latin typeface="Times New Roman" pitchFamily="18" charset="0"/>
                <a:cs typeface="Times New Roman" pitchFamily="18" charset="0"/>
              </a:rPr>
              <a:t>Уређаји за мешање сувих прашкова</a:t>
            </a:r>
          </a:p>
          <a:p>
            <a:pPr algn="just">
              <a:buClr>
                <a:srgbClr val="002060"/>
              </a:buClr>
            </a:pPr>
            <a:r>
              <a:rPr lang="sr-Cyrl-RS" sz="2600" dirty="0">
                <a:latin typeface="Times New Roman" pitchFamily="18" charset="0"/>
                <a:cs typeface="Times New Roman" pitchFamily="18" charset="0"/>
              </a:rPr>
              <a:t>Деле се на две групе: </a:t>
            </a:r>
            <a:r>
              <a:rPr lang="sr-Cyrl-RS" sz="2600" i="1" dirty="0">
                <a:solidFill>
                  <a:srgbClr val="002060"/>
                </a:solidFill>
                <a:latin typeface="Times New Roman" pitchFamily="18" charset="0"/>
                <a:cs typeface="Times New Roman" pitchFamily="18" charset="0"/>
              </a:rPr>
              <a:t>прву</a:t>
            </a:r>
            <a:r>
              <a:rPr lang="sr-Cyrl-RS" sz="2600" dirty="0">
                <a:latin typeface="Times New Roman" pitchFamily="18" charset="0"/>
                <a:cs typeface="Times New Roman" pitchFamily="18" charset="0"/>
              </a:rPr>
              <a:t> групу чине мешалице код којих </a:t>
            </a:r>
            <a:r>
              <a:rPr lang="sr-Cyrl-RS" sz="2600" dirty="0">
                <a:solidFill>
                  <a:srgbClr val="002060"/>
                </a:solidFill>
                <a:latin typeface="Times New Roman" pitchFamily="18" charset="0"/>
                <a:cs typeface="Times New Roman" pitchFamily="18" charset="0"/>
              </a:rPr>
              <a:t>цела комора </a:t>
            </a:r>
            <a:r>
              <a:rPr lang="sr-Cyrl-RS" sz="2600" dirty="0">
                <a:latin typeface="Times New Roman" pitchFamily="18" charset="0"/>
                <a:cs typeface="Times New Roman" pitchFamily="18" charset="0"/>
              </a:rPr>
              <a:t>за мешање </a:t>
            </a:r>
            <a:r>
              <a:rPr lang="sr-Cyrl-RS" sz="2600" dirty="0">
                <a:solidFill>
                  <a:srgbClr val="002060"/>
                </a:solidFill>
                <a:latin typeface="Times New Roman" pitchFamily="18" charset="0"/>
                <a:cs typeface="Times New Roman" pitchFamily="18" charset="0"/>
              </a:rPr>
              <a:t>ротира</a:t>
            </a:r>
            <a:r>
              <a:rPr lang="sr-Cyrl-RS" sz="2600" dirty="0">
                <a:latin typeface="Times New Roman" pitchFamily="18" charset="0"/>
                <a:cs typeface="Times New Roman" pitchFamily="18" charset="0"/>
              </a:rPr>
              <a:t> око своје осе (ротационе мешалице) а </a:t>
            </a:r>
            <a:r>
              <a:rPr lang="sr-Cyrl-RS" sz="2600" i="1" dirty="0">
                <a:solidFill>
                  <a:srgbClr val="002060"/>
                </a:solidFill>
                <a:latin typeface="Times New Roman" pitchFamily="18" charset="0"/>
                <a:cs typeface="Times New Roman" pitchFamily="18" charset="0"/>
              </a:rPr>
              <a:t>другу</a:t>
            </a:r>
            <a:r>
              <a:rPr lang="sr-Cyrl-RS" sz="2600" dirty="0">
                <a:latin typeface="Times New Roman" pitchFamily="18" charset="0"/>
                <a:cs typeface="Times New Roman" pitchFamily="18" charset="0"/>
              </a:rPr>
              <a:t> оне које имају </a:t>
            </a:r>
            <a:r>
              <a:rPr lang="sr-Cyrl-RS" sz="2600" dirty="0">
                <a:solidFill>
                  <a:srgbClr val="002060"/>
                </a:solidFill>
                <a:latin typeface="Times New Roman" pitchFamily="18" charset="0"/>
                <a:cs typeface="Times New Roman" pitchFamily="18" charset="0"/>
              </a:rPr>
              <a:t>непокретну комору </a:t>
            </a:r>
            <a:r>
              <a:rPr lang="sr-Cyrl-RS" sz="2600" dirty="0">
                <a:latin typeface="Times New Roman" pitchFamily="18" charset="0"/>
                <a:cs typeface="Times New Roman" pitchFamily="18" charset="0"/>
              </a:rPr>
              <a:t>у чијој унутрашњости се налазе покретни елементи за мешање</a:t>
            </a:r>
          </a:p>
          <a:p>
            <a:pPr algn="just">
              <a:buClr>
                <a:srgbClr val="002060"/>
              </a:buClr>
            </a:pPr>
            <a:r>
              <a:rPr lang="sr-Cyrl-RS" sz="2600" dirty="0">
                <a:latin typeface="Times New Roman" pitchFamily="18" charset="0"/>
                <a:cs typeface="Times New Roman" pitchFamily="18" charset="0"/>
              </a:rPr>
              <a:t>Ротационе мешалице (миксери)</a:t>
            </a:r>
          </a:p>
          <a:p>
            <a:pPr algn="just">
              <a:buNone/>
            </a:pPr>
            <a:r>
              <a:rPr lang="sr-Cyrl-RS" sz="2600" dirty="0">
                <a:latin typeface="Times New Roman" pitchFamily="18" charset="0"/>
                <a:cs typeface="Times New Roman" pitchFamily="18" charset="0"/>
              </a:rPr>
              <a:t>	Прашкови се могу мешати у мешалицама које имају </a:t>
            </a:r>
            <a:r>
              <a:rPr lang="sr-Cyrl-RS" sz="2600" dirty="0">
                <a:solidFill>
                  <a:srgbClr val="002060"/>
                </a:solidFill>
                <a:latin typeface="Times New Roman" pitchFamily="18" charset="0"/>
                <a:cs typeface="Times New Roman" pitchFamily="18" charset="0"/>
              </a:rPr>
              <a:t>цеви</a:t>
            </a:r>
            <a:r>
              <a:rPr lang="sr-Cyrl-RS" sz="2600" dirty="0">
                <a:latin typeface="Times New Roman" pitchFamily="18" charset="0"/>
                <a:cs typeface="Times New Roman" pitchFamily="18" charset="0"/>
              </a:rPr>
              <a:t> или </a:t>
            </a:r>
            <a:r>
              <a:rPr lang="sr-Cyrl-RS" sz="2600" dirty="0">
                <a:solidFill>
                  <a:srgbClr val="002060"/>
                </a:solidFill>
                <a:latin typeface="Times New Roman" pitchFamily="18" charset="0"/>
                <a:cs typeface="Times New Roman" pitchFamily="18" charset="0"/>
              </a:rPr>
              <a:t>коморе</a:t>
            </a:r>
            <a:r>
              <a:rPr lang="sr-Cyrl-RS" sz="2600" dirty="0">
                <a:latin typeface="Times New Roman" pitchFamily="18" charset="0"/>
                <a:cs typeface="Times New Roman" pitchFamily="18" charset="0"/>
              </a:rPr>
              <a:t> различитог облика које </a:t>
            </a:r>
            <a:r>
              <a:rPr lang="sr-Cyrl-RS" sz="2600" dirty="0">
                <a:solidFill>
                  <a:srgbClr val="002060"/>
                </a:solidFill>
                <a:latin typeface="Times New Roman" pitchFamily="18" charset="0"/>
                <a:cs typeface="Times New Roman" pitchFamily="18" charset="0"/>
              </a:rPr>
              <a:t>ротирају</a:t>
            </a:r>
            <a:r>
              <a:rPr lang="en-US" sz="2600" dirty="0">
                <a:latin typeface="Times New Roman" pitchFamily="18" charset="0"/>
                <a:cs typeface="Times New Roman" pitchFamily="18" charset="0"/>
              </a:rPr>
              <a:t>, </a:t>
            </a:r>
            <a:r>
              <a:rPr lang="sr-Cyrl-RS" sz="2600" dirty="0">
                <a:latin typeface="Times New Roman" pitchFamily="18" charset="0"/>
                <a:cs typeface="Times New Roman" pitchFamily="18" charset="0"/>
              </a:rPr>
              <a:t>постављене тако да садржај у њима протиче заједно са цеви док она мења угао у односу на осу. Ове мешалице мешају прашкове са </a:t>
            </a:r>
            <a:r>
              <a:rPr lang="sr-Cyrl-RS" sz="2600" dirty="0">
                <a:solidFill>
                  <a:srgbClr val="002060"/>
                </a:solidFill>
                <a:latin typeface="Times New Roman" pitchFamily="18" charset="0"/>
                <a:cs typeface="Times New Roman" pitchFamily="18" charset="0"/>
              </a:rPr>
              <a:t>минималним преносом ене</a:t>
            </a:r>
            <a:r>
              <a:rPr lang="en-US" sz="2600" dirty="0">
                <a:solidFill>
                  <a:srgbClr val="002060"/>
                </a:solidFill>
                <a:latin typeface="Times New Roman" pitchFamily="18" charset="0"/>
                <a:cs typeface="Times New Roman" pitchFamily="18" charset="0"/>
              </a:rPr>
              <a:t>p</a:t>
            </a:r>
            <a:r>
              <a:rPr lang="sr-Cyrl-RS" sz="2600" dirty="0">
                <a:solidFill>
                  <a:srgbClr val="002060"/>
                </a:solidFill>
                <a:latin typeface="Times New Roman" pitchFamily="18" charset="0"/>
                <a:cs typeface="Times New Roman" pitchFamily="18" charset="0"/>
              </a:rPr>
              <a:t>гије</a:t>
            </a:r>
            <a:r>
              <a:rPr lang="sr-Cyrl-RS" sz="2600" dirty="0">
                <a:latin typeface="Times New Roman" pitchFamily="18" charset="0"/>
                <a:cs typeface="Times New Roman" pitchFamily="18" charset="0"/>
              </a:rPr>
              <a:t> на прашак и по принципу </a:t>
            </a:r>
            <a:r>
              <a:rPr lang="sr-Cyrl-RS" sz="2600" dirty="0">
                <a:solidFill>
                  <a:srgbClr val="002060"/>
                </a:solidFill>
                <a:latin typeface="Times New Roman" pitchFamily="18" charset="0"/>
                <a:cs typeface="Times New Roman" pitchFamily="18" charset="0"/>
              </a:rPr>
              <a:t>превртања прашка</a:t>
            </a:r>
            <a:r>
              <a:rPr lang="sr-Cyrl-RS" sz="2600" dirty="0">
                <a:latin typeface="Times New Roman" pitchFamily="18" charset="0"/>
                <a:cs typeface="Times New Roman" pitchFamily="18" charset="0"/>
              </a:rPr>
              <a:t>. Избор брзине мешања је у вези са врстом и особинама материјала, пуњењем као и дужином мешања</a:t>
            </a:r>
          </a:p>
          <a:p>
            <a:pPr algn="just">
              <a:buNone/>
            </a:pPr>
            <a:r>
              <a:rPr lang="sr-Cyrl-RS" sz="2600" dirty="0">
                <a:latin typeface="Times New Roman" pitchFamily="18" charset="0"/>
                <a:cs typeface="Times New Roman" pitchFamily="18" charset="0"/>
              </a:rPr>
              <a:t>Највише су у употреби </a:t>
            </a:r>
            <a:r>
              <a:rPr lang="en-US" sz="2600" dirty="0">
                <a:latin typeface="Times New Roman" pitchFamily="18" charset="0"/>
                <a:cs typeface="Times New Roman" pitchFamily="18" charset="0"/>
              </a:rPr>
              <a:t>V</a:t>
            </a:r>
            <a:r>
              <a:rPr lang="sr-Cyrl-RS" sz="2600" dirty="0">
                <a:latin typeface="Times New Roman" pitchFamily="18" charset="0"/>
                <a:cs typeface="Times New Roman" pitchFamily="18" charset="0"/>
              </a:rPr>
              <a:t> облика или облика двоструке купе</a:t>
            </a:r>
          </a:p>
        </p:txBody>
      </p:sp>
      <p:sp>
        <p:nvSpPr>
          <p:cNvPr id="4" name="Slide Number Placeholder 3"/>
          <p:cNvSpPr>
            <a:spLocks noGrp="1"/>
          </p:cNvSpPr>
          <p:nvPr>
            <p:ph type="sldNum" sz="quarter" idx="12"/>
          </p:nvPr>
        </p:nvSpPr>
        <p:spPr/>
        <p:txBody>
          <a:bodyPr/>
          <a:lstStyle/>
          <a:p>
            <a:fld id="{BAB75E01-B838-47A0-9485-9A369D43D423}"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706960"/>
          </a:xfrm>
        </p:spPr>
        <p:txBody>
          <a:bodyPr>
            <a:normAutofit/>
          </a:bodyPr>
          <a:lstStyle/>
          <a:p>
            <a:pPr>
              <a:buNone/>
            </a:pPr>
            <a:endParaRPr lang="sr-Cyrl-RS" dirty="0">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При мешању великих количина смеша, посебно </a:t>
            </a:r>
            <a:r>
              <a:rPr lang="sr-Cyrl-RS" dirty="0">
                <a:solidFill>
                  <a:srgbClr val="002060"/>
                </a:solidFill>
                <a:latin typeface="Times New Roman" pitchFamily="18" charset="0"/>
                <a:cs typeface="Times New Roman" pitchFamily="18" charset="0"/>
              </a:rPr>
              <a:t>прашкова</a:t>
            </a:r>
            <a:r>
              <a:rPr lang="sr-Cyrl-RS" dirty="0">
                <a:latin typeface="Times New Roman" pitchFamily="18" charset="0"/>
                <a:cs typeface="Times New Roman" pitchFamily="18" charset="0"/>
              </a:rPr>
              <a:t> наилази се на веће проблеме у постизању </a:t>
            </a:r>
            <a:r>
              <a:rPr lang="sr-Cyrl-RS" dirty="0">
                <a:solidFill>
                  <a:srgbClr val="002060"/>
                </a:solidFill>
                <a:latin typeface="Times New Roman" pitchFamily="18" charset="0"/>
                <a:cs typeface="Times New Roman" pitchFamily="18" charset="0"/>
              </a:rPr>
              <a:t>хомогености</a:t>
            </a:r>
            <a:r>
              <a:rPr lang="sr-Cyrl-RS" dirty="0">
                <a:latin typeface="Times New Roman" pitchFamily="18" charset="0"/>
                <a:cs typeface="Times New Roman" pitchFamily="18" charset="0"/>
              </a:rPr>
              <a:t> али се тај проблем превазилази правилним одабиром </a:t>
            </a:r>
            <a:r>
              <a:rPr lang="sr-Cyrl-RS" dirty="0">
                <a:solidFill>
                  <a:srgbClr val="002060"/>
                </a:solidFill>
                <a:latin typeface="Times New Roman" pitchFamily="18" charset="0"/>
                <a:cs typeface="Times New Roman" pitchFamily="18" charset="0"/>
              </a:rPr>
              <a:t>начина мешања, опреме за мешање и процесних параматера</a:t>
            </a:r>
            <a:r>
              <a:rPr lang="sr-Cyrl-RS" dirty="0">
                <a:latin typeface="Times New Roman" pitchFamily="18" charset="0"/>
                <a:cs typeface="Times New Roman" pitchFamily="18" charset="0"/>
              </a:rPr>
              <a:t> мешања (време и брзина мешања)</a:t>
            </a:r>
          </a:p>
          <a:p>
            <a:pPr algn="just">
              <a:buClr>
                <a:srgbClr val="002060"/>
              </a:buClr>
            </a:pPr>
            <a:r>
              <a:rPr lang="sr-Cyrl-RS" dirty="0">
                <a:latin typeface="Times New Roman" pitchFamily="18" charset="0"/>
                <a:cs typeface="Times New Roman" pitchFamily="18" charset="0"/>
              </a:rPr>
              <a:t>У фармацији мешање представља неизоставну операцију у производњи течних, получврстих и чврстих материјала</a:t>
            </a:r>
          </a:p>
          <a:p>
            <a:pPr algn="just">
              <a:buClr>
                <a:srgbClr val="002060"/>
              </a:buClr>
            </a:pPr>
            <a:r>
              <a:rPr lang="sr-Cyrl-RS" dirty="0">
                <a:latin typeface="Times New Roman" pitchFamily="18" charset="0"/>
                <a:cs typeface="Times New Roman" pitchFamily="18" charset="0"/>
              </a:rPr>
              <a:t>Специфичности за сваку од ових операција ће бити посебно обрађене</a:t>
            </a:r>
          </a:p>
          <a:p>
            <a:endParaRPr lang="sr-Cyrl-RS" dirty="0">
              <a:latin typeface="Times New Roman" pitchFamily="18" charset="0"/>
              <a:cs typeface="Times New Roman" pitchFamily="18" charset="0"/>
            </a:endParaRPr>
          </a:p>
          <a:p>
            <a:pPr>
              <a:buNone/>
            </a:pPr>
            <a:endParaRPr lang="sr-Cyrl-RS" dirty="0">
              <a:latin typeface="Times New Roman" pitchFamily="18" charset="0"/>
              <a:cs typeface="Times New Roman" pitchFamily="18" charset="0"/>
            </a:endParaRPr>
          </a:p>
          <a:p>
            <a:endParaRPr lang="sr-Cyrl-R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noAutofit/>
          </a:bodyPr>
          <a:lstStyle/>
          <a:p>
            <a:pPr algn="ctr">
              <a:buNone/>
            </a:pPr>
            <a:r>
              <a:rPr lang="sr-Cyrl-RS" sz="2000" dirty="0">
                <a:solidFill>
                  <a:srgbClr val="002060"/>
                </a:solidFill>
                <a:latin typeface="Times New Roman" pitchFamily="18" charset="0"/>
                <a:cs typeface="Times New Roman" pitchFamily="18" charset="0"/>
              </a:rPr>
              <a:t>Ротационе мешалице</a:t>
            </a:r>
          </a:p>
          <a:p>
            <a:pPr algn="just"/>
            <a:r>
              <a:rPr lang="sr-Cyrl-RS" sz="2000" dirty="0">
                <a:solidFill>
                  <a:srgbClr val="002060"/>
                </a:solidFill>
                <a:latin typeface="Times New Roman" pitchFamily="18" charset="0"/>
                <a:cs typeface="Times New Roman" pitchFamily="18" charset="0"/>
              </a:rPr>
              <a:t>Предности</a:t>
            </a:r>
            <a:r>
              <a:rPr lang="sr-Cyrl-RS" sz="2000" dirty="0">
                <a:latin typeface="Times New Roman" pitchFamily="18" charset="0"/>
                <a:cs typeface="Times New Roman" pitchFamily="18" charset="0"/>
              </a:rPr>
              <a:t> ових мешалица:</a:t>
            </a:r>
          </a:p>
          <a:p>
            <a:pPr algn="just">
              <a:buNone/>
            </a:pPr>
            <a:r>
              <a:rPr lang="sr-Cyrl-RS" sz="2000" dirty="0">
                <a:latin typeface="Times New Roman" pitchFamily="18" charset="0"/>
                <a:cs typeface="Times New Roman" pitchFamily="18" charset="0"/>
              </a:rPr>
              <a:t>-минимално трење</a:t>
            </a:r>
          </a:p>
          <a:p>
            <a:pPr algn="just">
              <a:buNone/>
            </a:pPr>
            <a:r>
              <a:rPr lang="sr-Cyrl-RS" sz="2000" dirty="0">
                <a:latin typeface="Times New Roman" pitchFamily="18" charset="0"/>
                <a:cs typeface="Times New Roman" pitchFamily="18" charset="0"/>
              </a:rPr>
              <a:t>-велики капацитет</a:t>
            </a:r>
          </a:p>
          <a:p>
            <a:pPr algn="just">
              <a:buNone/>
            </a:pPr>
            <a:r>
              <a:rPr lang="sr-Cyrl-RS" sz="2000" dirty="0">
                <a:latin typeface="Times New Roman" pitchFamily="18" charset="0"/>
                <a:cs typeface="Times New Roman" pitchFamily="18" charset="0"/>
              </a:rPr>
              <a:t>-једноставно убацивање и избацивање материјала</a:t>
            </a:r>
          </a:p>
          <a:p>
            <a:pPr algn="just">
              <a:buNone/>
            </a:pPr>
            <a:r>
              <a:rPr lang="sr-Cyrl-RS" sz="2000" dirty="0">
                <a:latin typeface="Times New Roman" pitchFamily="18" charset="0"/>
                <a:cs typeface="Times New Roman" pitchFamily="18" charset="0"/>
              </a:rPr>
              <a:t>-једноставно чишћење</a:t>
            </a:r>
          </a:p>
          <a:p>
            <a:pPr algn="just">
              <a:buNone/>
            </a:pPr>
            <a:r>
              <a:rPr lang="sr-Cyrl-RS" sz="2000" dirty="0">
                <a:latin typeface="Times New Roman" pitchFamily="18" charset="0"/>
                <a:cs typeface="Times New Roman" pitchFamily="18" charset="0"/>
              </a:rPr>
              <a:t>-минимално одржавање</a:t>
            </a:r>
          </a:p>
          <a:p>
            <a:pPr algn="just"/>
            <a:r>
              <a:rPr lang="sr-Cyrl-RS" sz="2000" dirty="0">
                <a:solidFill>
                  <a:srgbClr val="002060"/>
                </a:solidFill>
                <a:latin typeface="Times New Roman" pitchFamily="18" charset="0"/>
                <a:cs typeface="Times New Roman" pitchFamily="18" charset="0"/>
              </a:rPr>
              <a:t>Недостаци</a:t>
            </a:r>
            <a:r>
              <a:rPr lang="sr-Cyrl-RS" sz="2000" dirty="0">
                <a:latin typeface="Times New Roman" pitchFamily="18" charset="0"/>
                <a:cs typeface="Times New Roman" pitchFamily="18" charset="0"/>
              </a:rPr>
              <a:t> су:</a:t>
            </a:r>
          </a:p>
          <a:p>
            <a:pPr algn="just">
              <a:buNone/>
            </a:pPr>
            <a:r>
              <a:rPr lang="sr-Cyrl-RS" sz="2000" dirty="0">
                <a:latin typeface="Times New Roman" pitchFamily="18" charset="0"/>
                <a:cs typeface="Times New Roman" pitchFamily="18" charset="0"/>
              </a:rPr>
              <a:t>-потребне су високе просторије за инсталацију </a:t>
            </a:r>
          </a:p>
          <a:p>
            <a:pPr algn="just">
              <a:buNone/>
            </a:pPr>
            <a:r>
              <a:rPr lang="sr-Cyrl-RS" sz="2000" dirty="0">
                <a:latin typeface="Times New Roman" pitchFamily="18" charset="0"/>
                <a:cs typeface="Times New Roman" pitchFamily="18" charset="0"/>
              </a:rPr>
              <a:t>-</a:t>
            </a:r>
            <a:r>
              <a:rPr lang="sr-Cyrl-RS" sz="2000" dirty="0">
                <a:solidFill>
                  <a:srgbClr val="002060"/>
                </a:solidFill>
                <a:latin typeface="Times New Roman" pitchFamily="18" charset="0"/>
                <a:cs typeface="Times New Roman" pitchFamily="18" charset="0"/>
              </a:rPr>
              <a:t>сегрегација</a:t>
            </a:r>
            <a:r>
              <a:rPr lang="sr-Cyrl-RS" sz="2000" dirty="0">
                <a:latin typeface="Times New Roman" pitchFamily="18" charset="0"/>
                <a:cs typeface="Times New Roman" pitchFamily="18" charset="0"/>
              </a:rPr>
              <a:t> код смеша које имају широк распон у дистрибуцији величине честица и велику разлику у густинама честица </a:t>
            </a:r>
          </a:p>
          <a:p>
            <a:pPr algn="just">
              <a:buNone/>
            </a:pPr>
            <a:r>
              <a:rPr lang="sr-Cyrl-RS" sz="2000" dirty="0">
                <a:latin typeface="Times New Roman" pitchFamily="18" charset="0"/>
                <a:cs typeface="Times New Roman" pitchFamily="18" charset="0"/>
              </a:rPr>
              <a:t>-</a:t>
            </a:r>
            <a:r>
              <a:rPr lang="sr-Cyrl-RS" sz="2000" dirty="0">
                <a:solidFill>
                  <a:srgbClr val="002060"/>
                </a:solidFill>
                <a:latin typeface="Times New Roman" pitchFamily="18" charset="0"/>
                <a:cs typeface="Times New Roman" pitchFamily="18" charset="0"/>
              </a:rPr>
              <a:t>агломерација</a:t>
            </a:r>
            <a:r>
              <a:rPr lang="sr-Cyrl-RS" sz="2000" dirty="0">
                <a:latin typeface="Times New Roman" pitchFamily="18" charset="0"/>
                <a:cs typeface="Times New Roman" pitchFamily="18" charset="0"/>
              </a:rPr>
              <a:t> код супстанци малих величина честица због недовољног </a:t>
            </a:r>
            <a:r>
              <a:rPr lang="sr-Cyrl-RS" sz="2000" dirty="0" smtClean="0">
                <a:latin typeface="Times New Roman" pitchFamily="18" charset="0"/>
                <a:cs typeface="Times New Roman" pitchFamily="18" charset="0"/>
              </a:rPr>
              <a:t>смицања</a:t>
            </a:r>
          </a:p>
          <a:p>
            <a:pPr algn="just">
              <a:buNone/>
            </a:pPr>
            <a:r>
              <a:rPr lang="sr-Cyrl-RS" sz="2000" dirty="0">
                <a:latin typeface="Times New Roman" pitchFamily="18" charset="0"/>
                <a:cs typeface="Times New Roman" pitchFamily="18" charset="0"/>
              </a:rPr>
              <a:t>Уколико се у овим мешалицама меша </a:t>
            </a:r>
            <a:r>
              <a:rPr lang="sr-Cyrl-RS" sz="2000" dirty="0">
                <a:solidFill>
                  <a:srgbClr val="002060"/>
                </a:solidFill>
                <a:latin typeface="Times New Roman" pitchFamily="18" charset="0"/>
                <a:cs typeface="Times New Roman" pitchFamily="18" charset="0"/>
              </a:rPr>
              <a:t>мала</a:t>
            </a:r>
            <a:r>
              <a:rPr lang="sr-Cyrl-RS" sz="2000" dirty="0">
                <a:latin typeface="Times New Roman" pitchFamily="18" charset="0"/>
                <a:cs typeface="Times New Roman" pitchFamily="18" charset="0"/>
              </a:rPr>
              <a:t> </a:t>
            </a:r>
            <a:r>
              <a:rPr lang="sr-Cyrl-RS" sz="2000" dirty="0">
                <a:solidFill>
                  <a:srgbClr val="002060"/>
                </a:solidFill>
                <a:latin typeface="Times New Roman" pitchFamily="18" charset="0"/>
                <a:cs typeface="Times New Roman" pitchFamily="18" charset="0"/>
              </a:rPr>
              <a:t>количина лека </a:t>
            </a:r>
            <a:r>
              <a:rPr lang="sr-Cyrl-RS" sz="2000" dirty="0">
                <a:latin typeface="Times New Roman" pitchFamily="18" charset="0"/>
                <a:cs typeface="Times New Roman" pitchFamily="18" charset="0"/>
              </a:rPr>
              <a:t>са </a:t>
            </a:r>
            <a:r>
              <a:rPr lang="sr-Cyrl-RS" sz="2000" dirty="0">
                <a:solidFill>
                  <a:srgbClr val="002060"/>
                </a:solidFill>
                <a:latin typeface="Times New Roman" pitchFamily="18" charset="0"/>
                <a:cs typeface="Times New Roman" pitchFamily="18" charset="0"/>
              </a:rPr>
              <a:t>великом количином помоћних </a:t>
            </a:r>
            <a:r>
              <a:rPr lang="sr-Cyrl-RS" sz="2000" dirty="0">
                <a:latin typeface="Times New Roman" pitchFamily="18" charset="0"/>
                <a:cs typeface="Times New Roman" pitchFamily="18" charset="0"/>
              </a:rPr>
              <a:t>материја, а ради се о </a:t>
            </a:r>
            <a:r>
              <a:rPr lang="sr-Cyrl-RS" sz="2000" dirty="0">
                <a:solidFill>
                  <a:srgbClr val="002060"/>
                </a:solidFill>
                <a:latin typeface="Times New Roman" pitchFamily="18" charset="0"/>
                <a:cs typeface="Times New Roman" pitchFamily="18" charset="0"/>
              </a:rPr>
              <a:t>лако проточним </a:t>
            </a:r>
            <a:r>
              <a:rPr lang="sr-Cyrl-RS" sz="2000" dirty="0">
                <a:latin typeface="Times New Roman" pitchFamily="18" charset="0"/>
                <a:cs typeface="Times New Roman" pitchFamily="18" charset="0"/>
              </a:rPr>
              <a:t>прашковима, помоћне материје се </a:t>
            </a:r>
            <a:r>
              <a:rPr lang="sr-Cyrl-RS" sz="2000" dirty="0">
                <a:solidFill>
                  <a:srgbClr val="002060"/>
                </a:solidFill>
                <a:latin typeface="Times New Roman" pitchFamily="18" charset="0"/>
                <a:cs typeface="Times New Roman" pitchFamily="18" charset="0"/>
              </a:rPr>
              <a:t>не додају одједном</a:t>
            </a:r>
            <a:r>
              <a:rPr lang="sr-Cyrl-RS" sz="2000" dirty="0">
                <a:latin typeface="Times New Roman" pitchFamily="18" charset="0"/>
                <a:cs typeface="Times New Roman" pitchFamily="18" charset="0"/>
              </a:rPr>
              <a:t>, већ </a:t>
            </a:r>
            <a:r>
              <a:rPr lang="sr-Cyrl-RS" sz="2000" dirty="0">
                <a:solidFill>
                  <a:srgbClr val="002060"/>
                </a:solidFill>
                <a:latin typeface="Times New Roman" pitchFamily="18" charset="0"/>
                <a:cs typeface="Times New Roman" pitchFamily="18" charset="0"/>
              </a:rPr>
              <a:t>постепеним</a:t>
            </a:r>
            <a:r>
              <a:rPr lang="sr-Cyrl-RS" sz="2000" dirty="0">
                <a:latin typeface="Times New Roman" pitchFamily="18" charset="0"/>
                <a:cs typeface="Times New Roman" pitchFamily="18" charset="0"/>
              </a:rPr>
              <a:t> разблаживањем и додавањем као код тритурата</a:t>
            </a:r>
            <a:endParaRPr lang="sr-Cyrl-RS" sz="2000" i="1" dirty="0">
              <a:latin typeface="Times New Roman" pitchFamily="18" charset="0"/>
              <a:cs typeface="Times New Roman" pitchFamily="18" charset="0"/>
            </a:endParaRPr>
          </a:p>
          <a:p>
            <a:pPr algn="just">
              <a:buNone/>
            </a:pPr>
            <a:endParaRPr lang="sr-Cyrl-RS" sz="2000" dirty="0">
              <a:latin typeface="Times New Roman" pitchFamily="18" charset="0"/>
              <a:cs typeface="Times New Roman" pitchFamily="18" charset="0"/>
            </a:endParaRPr>
          </a:p>
          <a:p>
            <a:pPr algn="just">
              <a:buNone/>
            </a:pPr>
            <a:endParaRPr lang="sr-Cyrl-RS" sz="2000" dirty="0">
              <a:latin typeface="Times New Roman" pitchFamily="18" charset="0"/>
              <a:cs typeface="Times New Roman" pitchFamily="18" charset="0"/>
            </a:endParaRPr>
          </a:p>
          <a:p>
            <a:pPr algn="just"/>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496944" cy="6264696"/>
          </a:xfrm>
        </p:spPr>
        <p:txBody>
          <a:bodyPr>
            <a:noAutofit/>
          </a:bodyPr>
          <a:lstStyle/>
          <a:p>
            <a:pPr algn="just">
              <a:buClr>
                <a:srgbClr val="002060"/>
              </a:buClr>
            </a:pPr>
            <a:r>
              <a:rPr lang="sr-Cyrl-RS" i="1" dirty="0" smtClean="0">
                <a:solidFill>
                  <a:srgbClr val="002060"/>
                </a:solidFill>
                <a:latin typeface="Times New Roman" pitchFamily="18" charset="0"/>
                <a:cs typeface="Times New Roman" pitchFamily="18" charset="0"/>
              </a:rPr>
              <a:t>Купаста</a:t>
            </a:r>
            <a:r>
              <a:rPr lang="en-GB" i="1" dirty="0" smtClean="0">
                <a:solidFill>
                  <a:srgbClr val="002060"/>
                </a:solidFill>
                <a:latin typeface="Times New Roman" pitchFamily="18" charset="0"/>
                <a:cs typeface="Times New Roman" pitchFamily="18" charset="0"/>
              </a:rPr>
              <a:t> </a:t>
            </a:r>
            <a:r>
              <a:rPr lang="en-GB" i="1" dirty="0">
                <a:solidFill>
                  <a:srgbClr val="002060"/>
                </a:solidFill>
                <a:latin typeface="Times New Roman" pitchFamily="18" charset="0"/>
                <a:cs typeface="Times New Roman" pitchFamily="18" charset="0"/>
              </a:rPr>
              <a:t>V</a:t>
            </a:r>
            <a:r>
              <a:rPr lang="sr-Cyrl-RS" i="1" dirty="0">
                <a:solidFill>
                  <a:srgbClr val="002060"/>
                </a:solidFill>
                <a:latin typeface="Times New Roman" pitchFamily="18" charset="0"/>
                <a:cs typeface="Times New Roman" pitchFamily="18" charset="0"/>
              </a:rPr>
              <a:t> мешалица -</a:t>
            </a:r>
            <a:r>
              <a:rPr lang="sr-Cyrl-RS" dirty="0">
                <a:latin typeface="Times New Roman" pitchFamily="18" charset="0"/>
                <a:cs typeface="Times New Roman" pitchFamily="18" charset="0"/>
              </a:rPr>
              <a:t> Током ротације садржај отиче у две горње руке </a:t>
            </a:r>
            <a:r>
              <a:rPr lang="en-GB" dirty="0">
                <a:solidFill>
                  <a:srgbClr val="002060"/>
                </a:solidFill>
                <a:latin typeface="Times New Roman" pitchFamily="18" charset="0"/>
                <a:cs typeface="Times New Roman" pitchFamily="18" charset="0"/>
              </a:rPr>
              <a:t>V</a:t>
            </a:r>
            <a:r>
              <a:rPr lang="sr-Cyrl-RS" dirty="0">
                <a:solidFill>
                  <a:srgbClr val="002060"/>
                </a:solidFill>
                <a:latin typeface="Times New Roman" pitchFamily="18" charset="0"/>
                <a:cs typeface="Times New Roman" pitchFamily="18" charset="0"/>
              </a:rPr>
              <a:t>–купе </a:t>
            </a:r>
            <a:r>
              <a:rPr lang="sr-Cyrl-RS" dirty="0">
                <a:latin typeface="Times New Roman" pitchFamily="18" charset="0"/>
                <a:cs typeface="Times New Roman" pitchFamily="18" charset="0"/>
              </a:rPr>
              <a:t>а затим се враћа назад</a:t>
            </a:r>
            <a:r>
              <a:rPr lang="en-GB" dirty="0">
                <a:latin typeface="Times New Roman" pitchFamily="18" charset="0"/>
                <a:cs typeface="Times New Roman" pitchFamily="18" charset="0"/>
              </a:rPr>
              <a:t>.</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Смицајно мешање </a:t>
            </a:r>
            <a:r>
              <a:rPr lang="sr-Cyrl-RS" dirty="0">
                <a:latin typeface="Times New Roman" pitchFamily="18" charset="0"/>
                <a:cs typeface="Times New Roman" pitchFamily="18" charset="0"/>
              </a:rPr>
              <a:t>и </a:t>
            </a:r>
            <a:r>
              <a:rPr lang="sr-Cyrl-RS" dirty="0">
                <a:solidFill>
                  <a:srgbClr val="002060"/>
                </a:solidFill>
                <a:latin typeface="Times New Roman" pitchFamily="18" charset="0"/>
                <a:cs typeface="Times New Roman" pitchFamily="18" charset="0"/>
              </a:rPr>
              <a:t>мешање дифузијом </a:t>
            </a:r>
            <a:r>
              <a:rPr lang="sr-Cyrl-RS" dirty="0">
                <a:latin typeface="Times New Roman" pitchFamily="18" charset="0"/>
                <a:cs typeface="Times New Roman" pitchFamily="18" charset="0"/>
              </a:rPr>
              <a:t>долазе до изражаја када се струје сретну, а прашак се стално дели и поново саставља. Користи се да би се </a:t>
            </a:r>
            <a:r>
              <a:rPr lang="sr-Cyrl-RS" dirty="0">
                <a:solidFill>
                  <a:srgbClr val="002060"/>
                </a:solidFill>
                <a:latin typeface="Times New Roman" pitchFamily="18" charset="0"/>
                <a:cs typeface="Times New Roman" pitchFamily="18" charset="0"/>
              </a:rPr>
              <a:t>лубрикант</a:t>
            </a:r>
            <a:r>
              <a:rPr lang="sr-Cyrl-RS" dirty="0">
                <a:latin typeface="Times New Roman" pitchFamily="18" charset="0"/>
                <a:cs typeface="Times New Roman" pitchFamily="18" charset="0"/>
              </a:rPr>
              <a:t> умешао у </a:t>
            </a:r>
            <a:r>
              <a:rPr lang="sr-Cyrl-RS" dirty="0">
                <a:solidFill>
                  <a:srgbClr val="002060"/>
                </a:solidFill>
                <a:latin typeface="Times New Roman" pitchFamily="18" charset="0"/>
                <a:cs typeface="Times New Roman" pitchFamily="18" charset="0"/>
              </a:rPr>
              <a:t>гранулат</a:t>
            </a:r>
            <a:r>
              <a:rPr lang="sr-Cyrl-RS" dirty="0">
                <a:latin typeface="Times New Roman" pitchFamily="18" charset="0"/>
                <a:cs typeface="Times New Roman" pitchFamily="18" charset="0"/>
              </a:rPr>
              <a:t> за таблете, када се предност даје мало блажем поступку мешања пре него што се изврши компресија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41</a:t>
            </a:fld>
            <a:endParaRPr lang="en-US"/>
          </a:p>
        </p:txBody>
      </p:sp>
      <p:pic>
        <p:nvPicPr>
          <p:cNvPr id="5" name="Picture 2" descr="Farmaceutska mašina za miješanje u prahu"/>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3751863"/>
            <a:ext cx="5544616" cy="27363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568952" cy="6264696"/>
          </a:xfrm>
        </p:spPr>
        <p:txBody>
          <a:bodyPr>
            <a:normAutofit fontScale="92500" lnSpcReduction="20000"/>
          </a:bodyPr>
          <a:lstStyle/>
          <a:p>
            <a:pPr algn="just">
              <a:buClr>
                <a:srgbClr val="002060"/>
              </a:buClr>
            </a:pPr>
            <a:r>
              <a:rPr lang="sr-Cyrl-RS" dirty="0">
                <a:latin typeface="Times New Roman" pitchFamily="18" charset="0"/>
                <a:cs typeface="Times New Roman" pitchFamily="18" charset="0"/>
              </a:rPr>
              <a:t>Ротационе мешалице могу бити </a:t>
            </a:r>
            <a:r>
              <a:rPr lang="sr-Cyrl-RS" dirty="0">
                <a:solidFill>
                  <a:srgbClr val="002060"/>
                </a:solidFill>
                <a:latin typeface="Times New Roman" pitchFamily="18" charset="0"/>
                <a:cs typeface="Times New Roman" pitchFamily="18" charset="0"/>
              </a:rPr>
              <a:t>модификоване</a:t>
            </a:r>
            <a:r>
              <a:rPr lang="sr-Cyrl-RS" dirty="0">
                <a:latin typeface="Times New Roman" pitchFamily="18" charset="0"/>
                <a:cs typeface="Times New Roman" pitchFamily="18" charset="0"/>
              </a:rPr>
              <a:t> на тај начин што у унутрашњости уређаја постоје </a:t>
            </a:r>
            <a:r>
              <a:rPr lang="sr-Cyrl-RS" dirty="0">
                <a:solidFill>
                  <a:srgbClr val="002060"/>
                </a:solidFill>
                <a:latin typeface="Times New Roman" pitchFamily="18" charset="0"/>
                <a:cs typeface="Times New Roman" pitchFamily="18" charset="0"/>
              </a:rPr>
              <a:t>додатни</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елементи</a:t>
            </a:r>
            <a:r>
              <a:rPr lang="sr-Cyrl-RS" dirty="0">
                <a:latin typeface="Times New Roman" pitchFamily="18" charset="0"/>
                <a:cs typeface="Times New Roman" pitchFamily="18" charset="0"/>
              </a:rPr>
              <a:t> који брзо ротирају, и на тај начин дају јаче </a:t>
            </a:r>
            <a:r>
              <a:rPr lang="sr-Cyrl-RS" dirty="0">
                <a:solidFill>
                  <a:srgbClr val="002060"/>
                </a:solidFill>
                <a:latin typeface="Times New Roman" pitchFamily="18" charset="0"/>
                <a:cs typeface="Times New Roman" pitchFamily="18" charset="0"/>
              </a:rPr>
              <a:t>силе смицања </a:t>
            </a:r>
            <a:r>
              <a:rPr lang="sr-Cyrl-RS" dirty="0">
                <a:latin typeface="Times New Roman" pitchFamily="18" charset="0"/>
                <a:cs typeface="Times New Roman" pitchFamily="18" charset="0"/>
              </a:rPr>
              <a:t>које су неопходне за неке процесе мешања. </a:t>
            </a:r>
          </a:p>
          <a:p>
            <a:pPr algn="just">
              <a:buClr>
                <a:srgbClr val="002060"/>
              </a:buClr>
            </a:pPr>
            <a:r>
              <a:rPr lang="sr-Cyrl-RS" dirty="0">
                <a:latin typeface="Times New Roman" pitchFamily="18" charset="0"/>
                <a:cs typeface="Times New Roman" pitchFamily="18" charset="0"/>
              </a:rPr>
              <a:t>Погодне за мешање врло ситних прашкова код којих постоји тенденција ка </a:t>
            </a:r>
            <a:r>
              <a:rPr lang="sr-Cyrl-RS" dirty="0">
                <a:solidFill>
                  <a:srgbClr val="002060"/>
                </a:solidFill>
                <a:latin typeface="Times New Roman" pitchFamily="18" charset="0"/>
                <a:cs typeface="Times New Roman" pitchFamily="18" charset="0"/>
              </a:rPr>
              <a:t>агломерацији</a:t>
            </a:r>
            <a:r>
              <a:rPr lang="sr-Cyrl-RS" dirty="0">
                <a:latin typeface="Times New Roman" pitchFamily="18" charset="0"/>
                <a:cs typeface="Times New Roman" pitchFamily="18" charset="0"/>
              </a:rPr>
              <a:t> честица, као и за инкорпорирање </a:t>
            </a:r>
            <a:r>
              <a:rPr lang="sr-Cyrl-RS" dirty="0">
                <a:solidFill>
                  <a:srgbClr val="002060"/>
                </a:solidFill>
                <a:latin typeface="Times New Roman" pitchFamily="18" charset="0"/>
                <a:cs typeface="Times New Roman" pitchFamily="18" charset="0"/>
              </a:rPr>
              <a:t>лековитих</a:t>
            </a:r>
            <a:r>
              <a:rPr lang="sr-Cyrl-RS" dirty="0">
                <a:latin typeface="Times New Roman" pitchFamily="18" charset="0"/>
                <a:cs typeface="Times New Roman" pitchFamily="18" charset="0"/>
              </a:rPr>
              <a:t> супстанци у </a:t>
            </a:r>
            <a:r>
              <a:rPr lang="sr-Cyrl-RS" dirty="0">
                <a:solidFill>
                  <a:srgbClr val="002060"/>
                </a:solidFill>
                <a:latin typeface="Times New Roman" pitchFamily="18" charset="0"/>
                <a:cs typeface="Times New Roman" pitchFamily="18" charset="0"/>
              </a:rPr>
              <a:t>малој</a:t>
            </a:r>
            <a:r>
              <a:rPr lang="sr-Cyrl-RS" dirty="0">
                <a:latin typeface="Times New Roman" pitchFamily="18" charset="0"/>
                <a:cs typeface="Times New Roman" pitchFamily="18" charset="0"/>
              </a:rPr>
              <a:t> количини.</a:t>
            </a:r>
          </a:p>
          <a:p>
            <a:pPr algn="just">
              <a:buClr>
                <a:srgbClr val="002060"/>
              </a:buClr>
            </a:pPr>
            <a:r>
              <a:rPr lang="sr-Cyrl-RS" dirty="0">
                <a:latin typeface="Times New Roman" pitchFamily="18" charset="0"/>
                <a:cs typeface="Times New Roman" pitchFamily="18" charset="0"/>
              </a:rPr>
              <a:t>Међутим због </a:t>
            </a:r>
            <a:r>
              <a:rPr lang="sr-Cyrl-RS" dirty="0">
                <a:solidFill>
                  <a:srgbClr val="002060"/>
                </a:solidFill>
                <a:latin typeface="Times New Roman" pitchFamily="18" charset="0"/>
                <a:cs typeface="Times New Roman" pitchFamily="18" charset="0"/>
              </a:rPr>
              <a:t>јаких механичких сила </a:t>
            </a:r>
            <a:r>
              <a:rPr lang="sr-Cyrl-RS" dirty="0">
                <a:latin typeface="Times New Roman" pitchFamily="18" charset="0"/>
                <a:cs typeface="Times New Roman" pitchFamily="18" charset="0"/>
              </a:rPr>
              <a:t>може доћи до непожељног </a:t>
            </a:r>
            <a:r>
              <a:rPr lang="sr-Cyrl-RS" dirty="0">
                <a:solidFill>
                  <a:srgbClr val="002060"/>
                </a:solidFill>
                <a:latin typeface="Times New Roman" pitchFamily="18" charset="0"/>
                <a:cs typeface="Times New Roman" pitchFamily="18" charset="0"/>
              </a:rPr>
              <a:t>уситњавања компоненти</a:t>
            </a:r>
            <a:r>
              <a:rPr lang="sr-Cyrl-RS" dirty="0">
                <a:latin typeface="Times New Roman" pitchFamily="18" charset="0"/>
                <a:cs typeface="Times New Roman" pitchFamily="18" charset="0"/>
              </a:rPr>
              <a:t>, најчешће гранула, у смеши прашка. Проблем може бити и чишћење уређаја које је отежано. </a:t>
            </a:r>
          </a:p>
          <a:p>
            <a:pPr algn="just">
              <a:buClr>
                <a:srgbClr val="002060"/>
              </a:buClr>
            </a:pPr>
            <a:r>
              <a:rPr lang="sr-Cyrl-RS" dirty="0">
                <a:latin typeface="Times New Roman" pitchFamily="18" charset="0"/>
                <a:cs typeface="Times New Roman" pitchFamily="18" charset="0"/>
              </a:rPr>
              <a:t>Предности: лако се прилагођавају </a:t>
            </a:r>
            <a:r>
              <a:rPr lang="sr-Cyrl-RS" dirty="0">
                <a:solidFill>
                  <a:srgbClr val="002060"/>
                </a:solidFill>
                <a:latin typeface="Times New Roman" pitchFamily="18" charset="0"/>
                <a:cs typeface="Times New Roman" pitchFamily="18" charset="0"/>
              </a:rPr>
              <a:t>сувом</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влажном</a:t>
            </a:r>
            <a:r>
              <a:rPr lang="sr-Cyrl-RS" dirty="0">
                <a:latin typeface="Times New Roman" pitchFamily="18" charset="0"/>
                <a:cs typeface="Times New Roman" pitchFamily="18" charset="0"/>
              </a:rPr>
              <a:t> мешању, могу се добити силе смицања у широком опсегу, када се инкорпорира лек ниске дозе није потребно додавање помоћних материја као код обичних ротационих уређаја</a:t>
            </a:r>
          </a:p>
          <a:p>
            <a:pPr algn="just"/>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noAutofit/>
          </a:bodyPr>
          <a:lstStyle/>
          <a:p>
            <a:pPr algn="ctr">
              <a:buNone/>
            </a:pPr>
            <a:r>
              <a:rPr lang="sr-Cyrl-RS" dirty="0">
                <a:solidFill>
                  <a:srgbClr val="002060"/>
                </a:solidFill>
                <a:latin typeface="Times New Roman" pitchFamily="18" charset="0"/>
                <a:cs typeface="Times New Roman" pitchFamily="18" charset="0"/>
              </a:rPr>
              <a:t>Мешалице са стационарном комором и покретним деловима за мешање</a:t>
            </a:r>
          </a:p>
          <a:p>
            <a:pPr algn="just">
              <a:buClr>
                <a:srgbClr val="002060"/>
              </a:buClr>
            </a:pPr>
            <a:r>
              <a:rPr lang="sr-Cyrl-RS" dirty="0">
                <a:latin typeface="Times New Roman" pitchFamily="18" charset="0"/>
                <a:cs typeface="Times New Roman" pitchFamily="18" charset="0"/>
              </a:rPr>
              <a:t>Примењују се за мешање </a:t>
            </a:r>
            <a:r>
              <a:rPr lang="sr-Cyrl-RS" dirty="0">
                <a:solidFill>
                  <a:srgbClr val="002060"/>
                </a:solidFill>
                <a:latin typeface="Times New Roman" pitchFamily="18" charset="0"/>
                <a:cs typeface="Times New Roman" pitchFamily="18" charset="0"/>
              </a:rPr>
              <a:t>сувих</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прашкова</a:t>
            </a:r>
            <a:r>
              <a:rPr lang="sr-Cyrl-RS" dirty="0">
                <a:latin typeface="Times New Roman" pitchFamily="18" charset="0"/>
                <a:cs typeface="Times New Roman" pitchFamily="18" charset="0"/>
              </a:rPr>
              <a:t> али и за мешање </a:t>
            </a:r>
            <a:r>
              <a:rPr lang="sr-Cyrl-RS" dirty="0">
                <a:solidFill>
                  <a:srgbClr val="002060"/>
                </a:solidFill>
                <a:latin typeface="Times New Roman" pitchFamily="18" charset="0"/>
                <a:cs typeface="Times New Roman" pitchFamily="18" charset="0"/>
              </a:rPr>
              <a:t>чврсто-течно </a:t>
            </a:r>
            <a:r>
              <a:rPr lang="sr-Cyrl-RS" dirty="0">
                <a:latin typeface="Times New Roman" pitchFamily="18" charset="0"/>
                <a:cs typeface="Times New Roman" pitchFamily="18" charset="0"/>
              </a:rPr>
              <a:t>при гранулацији</a:t>
            </a:r>
          </a:p>
          <a:p>
            <a:pPr algn="just">
              <a:buClr>
                <a:srgbClr val="002060"/>
              </a:buClr>
            </a:pPr>
            <a:r>
              <a:rPr lang="sr-Cyrl-RS" dirty="0">
                <a:latin typeface="Times New Roman" pitchFamily="18" charset="0"/>
                <a:cs typeface="Times New Roman" pitchFamily="18" charset="0"/>
              </a:rPr>
              <a:t>Облици елемената могу бити различити:</a:t>
            </a:r>
          </a:p>
          <a:p>
            <a:pPr algn="just">
              <a:buNone/>
            </a:pPr>
            <a:r>
              <a:rPr lang="sr-Cyrl-RS" dirty="0">
                <a:latin typeface="Times New Roman" pitchFamily="18" charset="0"/>
                <a:cs typeface="Times New Roman" pitchFamily="18" charset="0"/>
              </a:rPr>
              <a:t>-код спиралне мешалице елемент за мешање је у облику </a:t>
            </a:r>
            <a:r>
              <a:rPr lang="sr-Cyrl-RS" dirty="0">
                <a:solidFill>
                  <a:srgbClr val="002060"/>
                </a:solidFill>
                <a:latin typeface="Times New Roman" pitchFamily="18" charset="0"/>
                <a:cs typeface="Times New Roman" pitchFamily="18" charset="0"/>
              </a:rPr>
              <a:t>траке</a:t>
            </a:r>
          </a:p>
          <a:p>
            <a:pPr algn="just">
              <a:buNone/>
            </a:pPr>
            <a:r>
              <a:rPr lang="sr-Cyrl-RS" dirty="0">
                <a:latin typeface="Times New Roman" pitchFamily="18" charset="0"/>
                <a:cs typeface="Times New Roman" pitchFamily="18" charset="0"/>
              </a:rPr>
              <a:t>-код коничне-пужасте мешалице је у облику бескрајног пужа (</a:t>
            </a:r>
            <a:r>
              <a:rPr lang="sr-Cyrl-RS" dirty="0">
                <a:solidFill>
                  <a:srgbClr val="002060"/>
                </a:solidFill>
                <a:latin typeface="Times New Roman" pitchFamily="18" charset="0"/>
                <a:cs typeface="Times New Roman" pitchFamily="18" charset="0"/>
              </a:rPr>
              <a:t>завртња</a:t>
            </a:r>
            <a:r>
              <a:rPr lang="sr-Cyrl-RS" dirty="0">
                <a:latin typeface="Times New Roman" pitchFamily="18" charset="0"/>
                <a:cs typeface="Times New Roman" pitchFamily="18" charset="0"/>
              </a:rPr>
              <a:t>)</a:t>
            </a:r>
          </a:p>
          <a:p>
            <a:pPr algn="just">
              <a:buClr>
                <a:srgbClr val="002060"/>
              </a:buClr>
            </a:pPr>
            <a:r>
              <a:rPr lang="sr-Cyrl-RS" dirty="0">
                <a:latin typeface="Times New Roman" pitchFamily="18" charset="0"/>
                <a:cs typeface="Times New Roman" pitchFamily="18" charset="0"/>
              </a:rPr>
              <a:t>Принцип рада се заснива на покретању лопатице или елемента за мешање другог облика кроз садржај при чему се производи висок степен конвективног мешања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568952" cy="6264696"/>
          </a:xfrm>
        </p:spPr>
        <p:txBody>
          <a:bodyPr>
            <a:normAutofit lnSpcReduction="10000"/>
          </a:bodyPr>
          <a:lstStyle/>
          <a:p>
            <a:pPr algn="just">
              <a:buClr>
                <a:srgbClr val="002060"/>
              </a:buClr>
            </a:pPr>
            <a:r>
              <a:rPr lang="sr-Cyrl-RS" dirty="0">
                <a:latin typeface="Times New Roman" pitchFamily="18" charset="0"/>
                <a:cs typeface="Times New Roman" pitchFamily="18" charset="0"/>
              </a:rPr>
              <a:t>Спирална мешалица је састављена од издуженог </a:t>
            </a:r>
            <a:r>
              <a:rPr lang="sr-Cyrl-RS" dirty="0">
                <a:solidFill>
                  <a:srgbClr val="002060"/>
                </a:solidFill>
                <a:latin typeface="Times New Roman" pitchFamily="18" charset="0"/>
                <a:cs typeface="Times New Roman" pitchFamily="18" charset="0"/>
              </a:rPr>
              <a:t>бубња</a:t>
            </a:r>
            <a:r>
              <a:rPr lang="sr-Cyrl-RS" dirty="0">
                <a:latin typeface="Times New Roman" pitchFamily="18" charset="0"/>
                <a:cs typeface="Times New Roman" pitchFamily="18" charset="0"/>
              </a:rPr>
              <a:t> са чије унутрашње стране је причвршћена </a:t>
            </a:r>
            <a:r>
              <a:rPr lang="sr-Cyrl-RS" dirty="0">
                <a:solidFill>
                  <a:srgbClr val="002060"/>
                </a:solidFill>
                <a:latin typeface="Times New Roman" pitchFamily="18" charset="0"/>
                <a:cs typeface="Times New Roman" pitchFamily="18" charset="0"/>
              </a:rPr>
              <a:t>спирала</a:t>
            </a:r>
            <a:r>
              <a:rPr lang="sr-Cyrl-RS" dirty="0">
                <a:latin typeface="Times New Roman" pitchFamily="18" charset="0"/>
                <a:cs typeface="Times New Roman" pitchFamily="18" charset="0"/>
              </a:rPr>
              <a:t>. Недостатак јој је тешко елиминисање </a:t>
            </a:r>
            <a:r>
              <a:rPr lang="sr-Cyrl-RS" dirty="0">
                <a:solidFill>
                  <a:srgbClr val="002060"/>
                </a:solidFill>
                <a:latin typeface="Times New Roman" pitchFamily="18" charset="0"/>
                <a:cs typeface="Times New Roman" pitchFamily="18" charset="0"/>
              </a:rPr>
              <a:t>мртвог простора-углова као и немогућност разбијања агрегата</a:t>
            </a:r>
            <a:r>
              <a:rPr lang="sr-Cyrl-RS" dirty="0">
                <a:latin typeface="Times New Roman" pitchFamily="18" charset="0"/>
                <a:cs typeface="Times New Roman" pitchFamily="18" charset="0"/>
              </a:rPr>
              <a:t>.</a:t>
            </a:r>
          </a:p>
          <a:p>
            <a:pPr algn="just">
              <a:buClr>
                <a:srgbClr val="002060"/>
              </a:buClr>
            </a:pPr>
            <a:r>
              <a:rPr lang="sr-Cyrl-RS" dirty="0">
                <a:latin typeface="Times New Roman" pitchFamily="18" charset="0"/>
                <a:cs typeface="Times New Roman" pitchFamily="18" charset="0"/>
              </a:rPr>
              <a:t>Спирални миксер је погодан за мешање </a:t>
            </a:r>
            <a:r>
              <a:rPr lang="sr-Cyrl-RS" dirty="0">
                <a:solidFill>
                  <a:srgbClr val="002060"/>
                </a:solidFill>
                <a:latin typeface="Times New Roman" pitchFamily="18" charset="0"/>
                <a:cs typeface="Times New Roman" pitchFamily="18" charset="0"/>
              </a:rPr>
              <a:t>чврсто-чврсто и чврсто-течно</a:t>
            </a:r>
            <a:r>
              <a:rPr lang="sr-Cyrl-RS" dirty="0">
                <a:latin typeface="Times New Roman" pitchFamily="18" charset="0"/>
                <a:cs typeface="Times New Roman" pitchFamily="18" charset="0"/>
              </a:rPr>
              <a:t> али даје мањи ефекат смицања од сигма или планетарне мешалице. Главни недостатак јесте </a:t>
            </a:r>
            <a:r>
              <a:rPr lang="sr-Cyrl-RS" dirty="0">
                <a:solidFill>
                  <a:srgbClr val="002060"/>
                </a:solidFill>
                <a:latin typeface="Times New Roman" pitchFamily="18" charset="0"/>
                <a:cs typeface="Times New Roman" pitchFamily="18" charset="0"/>
              </a:rPr>
              <a:t>стварање мртвих углова</a:t>
            </a:r>
            <a:r>
              <a:rPr lang="sr-Cyrl-RS" dirty="0">
                <a:latin typeface="Times New Roman" pitchFamily="18" charset="0"/>
                <a:cs typeface="Times New Roman" pitchFamily="18" charset="0"/>
              </a:rPr>
              <a:t>.</a:t>
            </a:r>
          </a:p>
          <a:p>
            <a:pPr algn="just">
              <a:buClr>
                <a:srgbClr val="002060"/>
              </a:buClr>
            </a:pPr>
            <a:r>
              <a:rPr lang="sr-Cyrl-RS" dirty="0">
                <a:latin typeface="Times New Roman" pitchFamily="18" charset="0"/>
                <a:cs typeface="Times New Roman" pitchFamily="18" charset="0"/>
              </a:rPr>
              <a:t>Пужасти Наута миксер се састоји од </a:t>
            </a:r>
            <a:r>
              <a:rPr lang="sr-Cyrl-RS" dirty="0">
                <a:solidFill>
                  <a:srgbClr val="002060"/>
                </a:solidFill>
                <a:latin typeface="Times New Roman" pitchFamily="18" charset="0"/>
                <a:cs typeface="Times New Roman" pitchFamily="18" charset="0"/>
              </a:rPr>
              <a:t>коничне посуде</a:t>
            </a:r>
            <a:r>
              <a:rPr lang="sr-Cyrl-RS" dirty="0">
                <a:latin typeface="Times New Roman" pitchFamily="18" charset="0"/>
                <a:cs typeface="Times New Roman" pitchFamily="18" charset="0"/>
              </a:rPr>
              <a:t> на чијем се доњем крају налази бескрајни </a:t>
            </a:r>
            <a:r>
              <a:rPr lang="sr-Cyrl-RS" dirty="0">
                <a:solidFill>
                  <a:srgbClr val="002060"/>
                </a:solidFill>
                <a:latin typeface="Times New Roman" pitchFamily="18" charset="0"/>
                <a:cs typeface="Times New Roman" pitchFamily="18" charset="0"/>
              </a:rPr>
              <a:t>пуж</a:t>
            </a:r>
            <a:r>
              <a:rPr lang="sr-Cyrl-RS" dirty="0">
                <a:latin typeface="Times New Roman" pitchFamily="18" charset="0"/>
                <a:cs typeface="Times New Roman" pitchFamily="18" charset="0"/>
              </a:rPr>
              <a:t> који је везан за ротирајућу ручицу на горњем делу. Мешалица комбинује </a:t>
            </a:r>
            <a:r>
              <a:rPr lang="sr-Cyrl-RS" dirty="0">
                <a:solidFill>
                  <a:srgbClr val="002060"/>
                </a:solidFill>
                <a:latin typeface="Times New Roman" pitchFamily="18" charset="0"/>
                <a:cs typeface="Times New Roman" pitchFamily="18" charset="0"/>
              </a:rPr>
              <a:t>дифузно, смицајно и конвективно мешање при чему нема појаве мртвих углова.</a:t>
            </a:r>
            <a:endParaRPr lang="en-US" dirty="0">
              <a:solidFill>
                <a:srgbClr val="002060"/>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640960" cy="6525344"/>
          </a:xfrm>
        </p:spPr>
        <p:txBody>
          <a:bodyPr>
            <a:noAutofit/>
          </a:bodyPr>
          <a:lstStyle/>
          <a:p>
            <a:pPr algn="ctr">
              <a:buNone/>
            </a:pPr>
            <a:r>
              <a:rPr lang="sr-Cyrl-RS" dirty="0">
                <a:solidFill>
                  <a:srgbClr val="002060"/>
                </a:solidFill>
                <a:latin typeface="Times New Roman" pitchFamily="18" charset="0"/>
                <a:cs typeface="Times New Roman" pitchFamily="18" charset="0"/>
              </a:rPr>
              <a:t>Мешање прашкова са течностима (чврсто-течно)</a:t>
            </a:r>
          </a:p>
          <a:p>
            <a:pPr algn="just">
              <a:buClr>
                <a:srgbClr val="002060"/>
              </a:buClr>
            </a:pPr>
            <a:r>
              <a:rPr lang="sr-Cyrl-RS" dirty="0">
                <a:latin typeface="Times New Roman" pitchFamily="18" charset="0"/>
                <a:cs typeface="Times New Roman" pitchFamily="18" charset="0"/>
              </a:rPr>
              <a:t>При изради суспензија и при влажној гранулацији</a:t>
            </a:r>
          </a:p>
          <a:p>
            <a:pPr algn="just">
              <a:buClr>
                <a:srgbClr val="002060"/>
              </a:buClr>
            </a:pPr>
            <a:r>
              <a:rPr lang="sr-Cyrl-RS" dirty="0">
                <a:latin typeface="Times New Roman" pitchFamily="18" charset="0"/>
                <a:cs typeface="Times New Roman" pitchFamily="18" charset="0"/>
              </a:rPr>
              <a:t>Фактори који утичу на овај процес обухватају: </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електростатичке силе </a:t>
            </a:r>
            <a:r>
              <a:rPr lang="sr-Cyrl-RS" dirty="0">
                <a:latin typeface="Times New Roman" pitchFamily="18" charset="0"/>
                <a:cs typeface="Times New Roman" pitchFamily="18" charset="0"/>
              </a:rPr>
              <a:t>(због велике проводљивости, не јавља се значајна акумулација наелектрисања на честицама)</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почетна влага прашка </a:t>
            </a:r>
            <a:r>
              <a:rPr lang="sr-Cyrl-RS" dirty="0">
                <a:latin typeface="Times New Roman" pitchFamily="18" charset="0"/>
                <a:cs typeface="Times New Roman" pitchFamily="18" charset="0"/>
              </a:rPr>
              <a:t>(неке супстанце, ако су потпуно суве, имају јак афинитет према додатој течности и одмах је упијају, па течност није расположива за облагање других делова смеше) </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величина честица </a:t>
            </a:r>
            <a:r>
              <a:rPr lang="sr-Cyrl-RS" dirty="0">
                <a:latin typeface="Times New Roman" pitchFamily="18" charset="0"/>
                <a:cs typeface="Times New Roman" pitchFamily="18" charset="0"/>
              </a:rPr>
              <a:t>(уједначена због дозирања)</a:t>
            </a:r>
          </a:p>
          <a:p>
            <a:pPr marL="457200" indent="-457200" algn="just">
              <a:buClr>
                <a:srgbClr val="002060"/>
              </a:buClr>
              <a:buFont typeface="+mj-lt"/>
              <a:buAutoNum type="arabicPeriod"/>
            </a:pPr>
            <a:r>
              <a:rPr lang="sr-Cyrl-RS" dirty="0">
                <a:solidFill>
                  <a:srgbClr val="002060"/>
                </a:solidFill>
                <a:latin typeface="Times New Roman" pitchFamily="18" charset="0"/>
                <a:cs typeface="Times New Roman" pitchFamily="18" charset="0"/>
              </a:rPr>
              <a:t>површински напон течности </a:t>
            </a:r>
            <a:r>
              <a:rPr lang="sr-Cyrl-RS" dirty="0">
                <a:latin typeface="Times New Roman" pitchFamily="18" charset="0"/>
                <a:cs typeface="Times New Roman" pitchFamily="18" charset="0"/>
              </a:rPr>
              <a:t>(течности са нижим површинским напоном се лакше и брже распростиру од оних са вишим)</a:t>
            </a:r>
          </a:p>
        </p:txBody>
      </p:sp>
      <p:sp>
        <p:nvSpPr>
          <p:cNvPr id="4" name="Slide Number Placeholder 3"/>
          <p:cNvSpPr>
            <a:spLocks noGrp="1"/>
          </p:cNvSpPr>
          <p:nvPr>
            <p:ph type="sldNum" sz="quarter" idx="12"/>
          </p:nvPr>
        </p:nvSpPr>
        <p:spPr/>
        <p:txBody>
          <a:bodyPr/>
          <a:lstStyle/>
          <a:p>
            <a:fld id="{BAB75E01-B838-47A0-9485-9A369D43D423}"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92688"/>
          </a:xfrm>
        </p:spPr>
        <p:txBody>
          <a:bodyPr>
            <a:normAutofit fontScale="92500"/>
          </a:bodyPr>
          <a:lstStyle/>
          <a:p>
            <a:pPr marL="457200" indent="-457200" algn="just">
              <a:buClr>
                <a:srgbClr val="002060"/>
              </a:buClr>
              <a:buNone/>
            </a:pPr>
            <a:r>
              <a:rPr lang="sr-Cyrl-RS" dirty="0">
                <a:solidFill>
                  <a:srgbClr val="002060"/>
                </a:solidFill>
                <a:latin typeface="Times New Roman" pitchFamily="18" charset="0"/>
                <a:cs typeface="Times New Roman" pitchFamily="18" charset="0"/>
              </a:rPr>
              <a:t>5. вискозитет</a:t>
            </a:r>
            <a:r>
              <a:rPr lang="sr-Cyrl-RS" dirty="0">
                <a:latin typeface="Times New Roman" pitchFamily="18" charset="0"/>
                <a:cs typeface="Times New Roman" pitchFamily="18" charset="0"/>
              </a:rPr>
              <a:t> (са повећањем вискозитета течности за гранулацију при повећању процента раствореног средства  за везивање у растварачу, теже је разбити течности у ситне капи, па су потребне јаче силе. Повећањем температуре смањује се вискозитет као и површински напон па се може олакшати мешање)</a:t>
            </a:r>
          </a:p>
          <a:p>
            <a:pPr marL="457200" indent="-457200" algn="just">
              <a:buClr>
                <a:srgbClr val="002060"/>
              </a:buClr>
            </a:pPr>
            <a:r>
              <a:rPr lang="sr-Cyrl-RS" dirty="0">
                <a:latin typeface="Times New Roman" pitchFamily="18" charset="0"/>
                <a:cs typeface="Times New Roman" pitchFamily="18" charset="0"/>
              </a:rPr>
              <a:t>Мешање прашкова са већом количином течности, код </a:t>
            </a:r>
            <a:r>
              <a:rPr lang="sr-Cyrl-RS" dirty="0">
                <a:solidFill>
                  <a:srgbClr val="002060"/>
                </a:solidFill>
                <a:latin typeface="Times New Roman" pitchFamily="18" charset="0"/>
                <a:cs typeface="Times New Roman" pitchFamily="18" charset="0"/>
              </a:rPr>
              <a:t>суспензија</a:t>
            </a:r>
            <a:r>
              <a:rPr lang="sr-Cyrl-RS" dirty="0">
                <a:latin typeface="Times New Roman" pitchFamily="18" charset="0"/>
                <a:cs typeface="Times New Roman" pitchFamily="18" charset="0"/>
              </a:rPr>
              <a:t> може да се обави у уређајима за мешање течности одговарајућег вискозитета. Суспензије се најчешће хомогенизују по завршеном мешању</a:t>
            </a:r>
          </a:p>
          <a:p>
            <a:pPr marL="457200" indent="-457200" algn="just">
              <a:buClr>
                <a:srgbClr val="002060"/>
              </a:buClr>
            </a:pPr>
            <a:r>
              <a:rPr lang="sr-Cyrl-RS" dirty="0">
                <a:latin typeface="Times New Roman" pitchFamily="18" charset="0"/>
                <a:cs typeface="Times New Roman" pitchFamily="18" charset="0"/>
              </a:rPr>
              <a:t>При мешању прашкова са течностима током </a:t>
            </a:r>
            <a:r>
              <a:rPr lang="sr-Cyrl-RS" dirty="0">
                <a:solidFill>
                  <a:srgbClr val="002060"/>
                </a:solidFill>
                <a:latin typeface="Times New Roman" pitchFamily="18" charset="0"/>
                <a:cs typeface="Times New Roman" pitchFamily="18" charset="0"/>
              </a:rPr>
              <a:t>гранулације</a:t>
            </a:r>
            <a:r>
              <a:rPr lang="sr-Cyrl-RS" dirty="0">
                <a:latin typeface="Times New Roman" pitchFamily="18" charset="0"/>
                <a:cs typeface="Times New Roman" pitchFamily="18" charset="0"/>
              </a:rPr>
              <a:t> не користи се велика количина течности и по завршеном мешању прашак изгледа као да је релативно сув. </a:t>
            </a:r>
          </a:p>
          <a:p>
            <a:pPr marL="457200" indent="-457200" algn="just">
              <a:buClr>
                <a:srgbClr val="002060"/>
              </a:buClr>
            </a:pPr>
            <a:endParaRPr lang="sr-Cyrl-RS" dirty="0">
              <a:latin typeface="Times New Roman" pitchFamily="18" charset="0"/>
              <a:cs typeface="Times New Roman" pitchFamily="18" charset="0"/>
            </a:endParaRPr>
          </a:p>
          <a:p>
            <a:pPr marL="457200" indent="-457200" algn="just">
              <a:buClr>
                <a:srgbClr val="002060"/>
              </a:buClr>
              <a:buNone/>
            </a:pPr>
            <a:endParaRPr lang="sr-Cyrl-RS" dirty="0">
              <a:latin typeface="Times New Roman" pitchFamily="18" charset="0"/>
              <a:cs typeface="Times New Roman" pitchFamily="18" charset="0"/>
            </a:endParaRPr>
          </a:p>
          <a:p>
            <a:pPr algn="just">
              <a:buNone/>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120680"/>
          </a:xfrm>
        </p:spPr>
        <p:txBody>
          <a:bodyPr>
            <a:noAutofit/>
          </a:bodyPr>
          <a:lstStyle/>
          <a:p>
            <a:pPr algn="just">
              <a:buClr>
                <a:srgbClr val="002060"/>
              </a:buClr>
            </a:pPr>
            <a:r>
              <a:rPr lang="sr-Cyrl-RS" dirty="0">
                <a:latin typeface="Times New Roman" pitchFamily="18" charset="0"/>
                <a:cs typeface="Times New Roman" pitchFamily="18" charset="0"/>
              </a:rPr>
              <a:t>Течност може бити </a:t>
            </a:r>
            <a:r>
              <a:rPr lang="sr-Cyrl-RS" dirty="0">
                <a:solidFill>
                  <a:srgbClr val="002060"/>
                </a:solidFill>
                <a:latin typeface="Times New Roman" pitchFamily="18" charset="0"/>
                <a:cs typeface="Times New Roman" pitchFamily="18" charset="0"/>
              </a:rPr>
              <a:t>абсорбована</a:t>
            </a:r>
            <a:r>
              <a:rPr lang="sr-Cyrl-RS" dirty="0">
                <a:latin typeface="Times New Roman" pitchFamily="18" charset="0"/>
                <a:cs typeface="Times New Roman" pitchFamily="18" charset="0"/>
              </a:rPr>
              <a:t> у танком слоју или </a:t>
            </a:r>
            <a:r>
              <a:rPr lang="sr-Cyrl-RS" dirty="0">
                <a:solidFill>
                  <a:srgbClr val="002060"/>
                </a:solidFill>
                <a:latin typeface="Times New Roman" pitchFamily="18" charset="0"/>
                <a:cs typeface="Times New Roman" pitchFamily="18" charset="0"/>
              </a:rPr>
              <a:t>уклопљена</a:t>
            </a:r>
            <a:r>
              <a:rPr lang="sr-Cyrl-RS" dirty="0">
                <a:latin typeface="Times New Roman" pitchFamily="18" charset="0"/>
                <a:cs typeface="Times New Roman" pitchFamily="18" charset="0"/>
              </a:rPr>
              <a:t> међу просторе честица. Конвенционална влажна гранулација се састоји у томе да се лек и помоћне материје најпре добро </a:t>
            </a:r>
            <a:r>
              <a:rPr lang="sr-Cyrl-RS" dirty="0">
                <a:solidFill>
                  <a:srgbClr val="002060"/>
                </a:solidFill>
                <a:latin typeface="Times New Roman" pitchFamily="18" charset="0"/>
                <a:cs typeface="Times New Roman" pitchFamily="18" charset="0"/>
              </a:rPr>
              <a:t>измешају</a:t>
            </a:r>
            <a:r>
              <a:rPr lang="sr-Cyrl-RS" dirty="0">
                <a:latin typeface="Times New Roman" pitchFamily="18" charset="0"/>
                <a:cs typeface="Times New Roman" pitchFamily="18" charset="0"/>
              </a:rPr>
              <a:t> у </a:t>
            </a:r>
            <a:r>
              <a:rPr lang="sr-Cyrl-RS" dirty="0">
                <a:solidFill>
                  <a:srgbClr val="002060"/>
                </a:solidFill>
                <a:latin typeface="Times New Roman" pitchFamily="18" charset="0"/>
                <a:cs typeface="Times New Roman" pitchFamily="18" charset="0"/>
              </a:rPr>
              <a:t>ротационој мешалици </a:t>
            </a:r>
            <a:r>
              <a:rPr lang="sr-Cyrl-RS" dirty="0">
                <a:latin typeface="Times New Roman" pitchFamily="18" charset="0"/>
                <a:cs typeface="Times New Roman" pitchFamily="18" charset="0"/>
              </a:rPr>
              <a:t>па се преносе у </a:t>
            </a:r>
            <a:r>
              <a:rPr lang="sr-Cyrl-RS" dirty="0">
                <a:solidFill>
                  <a:srgbClr val="002060"/>
                </a:solidFill>
                <a:latin typeface="Times New Roman" pitchFamily="18" charset="0"/>
                <a:cs typeface="Times New Roman" pitchFamily="18" charset="0"/>
              </a:rPr>
              <a:t>планетарну</a:t>
            </a:r>
            <a:r>
              <a:rPr lang="sr-Cyrl-RS" dirty="0">
                <a:latin typeface="Times New Roman" pitchFamily="18" charset="0"/>
                <a:cs typeface="Times New Roman" pitchFamily="18" charset="0"/>
              </a:rPr>
              <a:t> или </a:t>
            </a:r>
            <a:r>
              <a:rPr lang="sr-Cyrl-RS" dirty="0">
                <a:solidFill>
                  <a:srgbClr val="002060"/>
                </a:solidFill>
                <a:latin typeface="Times New Roman" pitchFamily="18" charset="0"/>
                <a:cs typeface="Times New Roman" pitchFamily="18" charset="0"/>
              </a:rPr>
              <a:t>сигма мешалицу </a:t>
            </a:r>
            <a:r>
              <a:rPr lang="sr-Cyrl-RS" dirty="0">
                <a:latin typeface="Times New Roman" pitchFamily="18" charset="0"/>
                <a:cs typeface="Times New Roman" pitchFamily="18" charset="0"/>
              </a:rPr>
              <a:t>где се врши мешање и гњечење влажне масе. Када се постигне оптимална хомогеност и влажност, смеша се пропушта кроз сито одговарајуће величине у уређају као што је </a:t>
            </a:r>
            <a:r>
              <a:rPr lang="sr-Cyrl-RS" dirty="0">
                <a:solidFill>
                  <a:srgbClr val="002060"/>
                </a:solidFill>
                <a:latin typeface="Times New Roman" pitchFamily="18" charset="0"/>
                <a:cs typeface="Times New Roman" pitchFamily="18" charset="0"/>
              </a:rPr>
              <a:t>осцилаторни гранулатор</a:t>
            </a:r>
          </a:p>
          <a:p>
            <a:pPr algn="just">
              <a:buClr>
                <a:srgbClr val="002060"/>
              </a:buClr>
            </a:pPr>
            <a:r>
              <a:rPr lang="sr-Cyrl-RS" dirty="0">
                <a:latin typeface="Times New Roman" pitchFamily="18" charset="0"/>
                <a:cs typeface="Times New Roman" pitchFamily="18" charset="0"/>
              </a:rPr>
              <a:t>За мешање прашкова са течностима се могу користити већ описане сигма и планетарне мешалице. Осим њих се могу користити и миксери-гранулатори, флуидизатори и екструдери</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568952" cy="6336704"/>
          </a:xfrm>
        </p:spPr>
        <p:txBody>
          <a:bodyPr>
            <a:noAutofit/>
          </a:bodyPr>
          <a:lstStyle/>
          <a:p>
            <a:pPr algn="ctr">
              <a:buNone/>
            </a:pPr>
            <a:r>
              <a:rPr lang="sr-Cyrl-RS" sz="2600" dirty="0">
                <a:solidFill>
                  <a:srgbClr val="002060"/>
                </a:solidFill>
                <a:latin typeface="Times New Roman" pitchFamily="18" charset="0"/>
                <a:cs typeface="Times New Roman" pitchFamily="18" charset="0"/>
              </a:rPr>
              <a:t>Миксери-гранулатори велике брзине</a:t>
            </a:r>
            <a:br>
              <a:rPr lang="sr-Cyrl-RS" sz="2600" dirty="0">
                <a:solidFill>
                  <a:srgbClr val="002060"/>
                </a:solidFill>
                <a:latin typeface="Times New Roman" pitchFamily="18" charset="0"/>
                <a:cs typeface="Times New Roman" pitchFamily="18" charset="0"/>
              </a:rPr>
            </a:br>
            <a:endParaRPr lang="sr-Cyrl-RS" sz="2600" dirty="0">
              <a:solidFill>
                <a:srgbClr val="002060"/>
              </a:solidFill>
              <a:latin typeface="Times New Roman" pitchFamily="18" charset="0"/>
              <a:cs typeface="Times New Roman" pitchFamily="18" charset="0"/>
            </a:endParaRPr>
          </a:p>
          <a:p>
            <a:pPr algn="just">
              <a:buClr>
                <a:srgbClr val="002060"/>
              </a:buClr>
            </a:pPr>
            <a:r>
              <a:rPr lang="sr-Cyrl-RS" sz="2600" dirty="0">
                <a:latin typeface="Times New Roman" pitchFamily="18" charset="0"/>
                <a:cs typeface="Times New Roman" pitchFamily="18" charset="0"/>
              </a:rPr>
              <a:t>Уређаји који имају стационарну </a:t>
            </a:r>
            <a:r>
              <a:rPr lang="sr-Cyrl-RS" sz="2600" dirty="0">
                <a:solidFill>
                  <a:srgbClr val="002060"/>
                </a:solidFill>
                <a:latin typeface="Times New Roman" pitchFamily="18" charset="0"/>
                <a:cs typeface="Times New Roman" pitchFamily="18" charset="0"/>
              </a:rPr>
              <a:t>комору</a:t>
            </a:r>
            <a:r>
              <a:rPr lang="sr-Cyrl-RS" sz="2600" dirty="0">
                <a:latin typeface="Times New Roman" pitchFamily="18" charset="0"/>
                <a:cs typeface="Times New Roman" pitchFamily="18" charset="0"/>
              </a:rPr>
              <a:t> за мешање, </a:t>
            </a:r>
            <a:r>
              <a:rPr lang="sr-Cyrl-RS" sz="2600" dirty="0">
                <a:solidFill>
                  <a:srgbClr val="002060"/>
                </a:solidFill>
                <a:latin typeface="Times New Roman" pitchFamily="18" charset="0"/>
                <a:cs typeface="Times New Roman" pitchFamily="18" charset="0"/>
              </a:rPr>
              <a:t>спорију мешалицу </a:t>
            </a:r>
            <a:r>
              <a:rPr lang="sr-Cyrl-RS" sz="2600" dirty="0">
                <a:latin typeface="Times New Roman" pitchFamily="18" charset="0"/>
                <a:cs typeface="Times New Roman" pitchFamily="18" charset="0"/>
              </a:rPr>
              <a:t>са великим оштрим елементима и </a:t>
            </a:r>
            <a:r>
              <a:rPr lang="sr-Cyrl-RS" sz="2600" dirty="0">
                <a:solidFill>
                  <a:srgbClr val="002060"/>
                </a:solidFill>
                <a:latin typeface="Times New Roman" pitchFamily="18" charset="0"/>
                <a:cs typeface="Times New Roman" pitchFamily="18" charset="0"/>
              </a:rPr>
              <a:t>брзу мешалицу </a:t>
            </a:r>
            <a:r>
              <a:rPr lang="sr-Cyrl-RS" sz="2600" dirty="0">
                <a:latin typeface="Times New Roman" pitchFamily="18" charset="0"/>
                <a:cs typeface="Times New Roman" pitchFamily="18" charset="0"/>
              </a:rPr>
              <a:t>тзв. Чопер</a:t>
            </a:r>
          </a:p>
          <a:p>
            <a:pPr algn="just">
              <a:buClr>
                <a:srgbClr val="002060"/>
              </a:buClr>
            </a:pPr>
            <a:r>
              <a:rPr lang="sr-Cyrl-RS" sz="2600" dirty="0">
                <a:latin typeface="Times New Roman" pitchFamily="18" charset="0"/>
                <a:cs typeface="Times New Roman" pitchFamily="18" charset="0"/>
              </a:rPr>
              <a:t>Елиминишу се </a:t>
            </a:r>
            <a:r>
              <a:rPr lang="sr-Cyrl-RS" sz="2600" dirty="0">
                <a:solidFill>
                  <a:srgbClr val="002060"/>
                </a:solidFill>
                <a:latin typeface="Times New Roman" pitchFamily="18" charset="0"/>
                <a:cs typeface="Times New Roman" pitchFamily="18" charset="0"/>
              </a:rPr>
              <a:t>мртви углови </a:t>
            </a:r>
            <a:r>
              <a:rPr lang="sr-Cyrl-RS" sz="2600" dirty="0">
                <a:latin typeface="Times New Roman" pitchFamily="18" charset="0"/>
                <a:cs typeface="Times New Roman" pitchFamily="18" charset="0"/>
              </a:rPr>
              <a:t>и садржај се фино </a:t>
            </a:r>
            <a:r>
              <a:rPr lang="sr-Cyrl-RS" sz="2600" dirty="0">
                <a:solidFill>
                  <a:srgbClr val="002060"/>
                </a:solidFill>
                <a:latin typeface="Times New Roman" pitchFamily="18" charset="0"/>
                <a:cs typeface="Times New Roman" pitchFamily="18" charset="0"/>
              </a:rPr>
              <a:t>хомогенизује</a:t>
            </a:r>
          </a:p>
          <a:p>
            <a:pPr algn="just">
              <a:buClr>
                <a:srgbClr val="002060"/>
              </a:buClr>
            </a:pPr>
            <a:r>
              <a:rPr lang="sr-Cyrl-RS" sz="2600" dirty="0">
                <a:latin typeface="Times New Roman" pitchFamily="18" charset="0"/>
                <a:cs typeface="Times New Roman" pitchFamily="18" charset="0"/>
              </a:rPr>
              <a:t>Првенствено се мешају </a:t>
            </a:r>
            <a:r>
              <a:rPr lang="sr-Cyrl-RS" sz="2600" dirty="0">
                <a:solidFill>
                  <a:srgbClr val="002060"/>
                </a:solidFill>
                <a:latin typeface="Times New Roman" pitchFamily="18" charset="0"/>
                <a:cs typeface="Times New Roman" pitchFamily="18" charset="0"/>
              </a:rPr>
              <a:t>суви</a:t>
            </a:r>
            <a:r>
              <a:rPr lang="sr-Cyrl-RS" sz="2600" dirty="0">
                <a:latin typeface="Times New Roman" pitchFamily="18" charset="0"/>
                <a:cs typeface="Times New Roman" pitchFamily="18" charset="0"/>
              </a:rPr>
              <a:t> прашкови а потом додаје </a:t>
            </a:r>
            <a:r>
              <a:rPr lang="sr-Cyrl-RS" sz="2600" dirty="0">
                <a:solidFill>
                  <a:srgbClr val="002060"/>
                </a:solidFill>
                <a:latin typeface="Times New Roman" pitchFamily="18" charset="0"/>
                <a:cs typeface="Times New Roman" pitchFamily="18" charset="0"/>
              </a:rPr>
              <a:t>течност</a:t>
            </a:r>
            <a:r>
              <a:rPr lang="sr-Cyrl-RS" sz="2600" dirty="0">
                <a:latin typeface="Times New Roman" pitchFamily="18" charset="0"/>
                <a:cs typeface="Times New Roman" pitchFamily="18" charset="0"/>
              </a:rPr>
              <a:t> за гранулацију</a:t>
            </a:r>
          </a:p>
          <a:p>
            <a:pPr algn="just">
              <a:buClr>
                <a:srgbClr val="002060"/>
              </a:buClr>
            </a:pPr>
            <a:r>
              <a:rPr lang="sr-Cyrl-RS" sz="2600" dirty="0">
                <a:latin typeface="Times New Roman" pitchFamily="18" charset="0"/>
                <a:cs typeface="Times New Roman" pitchFamily="18" charset="0"/>
              </a:rPr>
              <a:t>Током влажног мешања добијају се влажна зрнца која се суше у флуидизаторској сушници. Углавом није потребно накнадно влажно просејавање</a:t>
            </a:r>
          </a:p>
          <a:p>
            <a:pPr algn="just">
              <a:buClr>
                <a:srgbClr val="002060"/>
              </a:buClr>
            </a:pPr>
            <a:r>
              <a:rPr lang="sr-Cyrl-RS" sz="2600" dirty="0">
                <a:latin typeface="Times New Roman" pitchFamily="18" charset="0"/>
                <a:cs typeface="Times New Roman" pitchFamily="18" charset="0"/>
              </a:rPr>
              <a:t>Постоји већи број модела уређаја различитох облика посуде: тип бурета, зделе и Диосна миксер гранулатор</a:t>
            </a:r>
          </a:p>
        </p:txBody>
      </p:sp>
      <p:sp>
        <p:nvSpPr>
          <p:cNvPr id="4" name="Slide Number Placeholder 3"/>
          <p:cNvSpPr>
            <a:spLocks noGrp="1"/>
          </p:cNvSpPr>
          <p:nvPr>
            <p:ph type="sldNum" sz="quarter" idx="12"/>
          </p:nvPr>
        </p:nvSpPr>
        <p:spPr/>
        <p:txBody>
          <a:bodyPr/>
          <a:lstStyle/>
          <a:p>
            <a:fld id="{BAB75E01-B838-47A0-9485-9A369D43D423}"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264696"/>
          </a:xfrm>
        </p:spPr>
        <p:txBody>
          <a:bodyPr>
            <a:normAutofit lnSpcReduction="10000"/>
          </a:bodyPr>
          <a:lstStyle/>
          <a:p>
            <a:pPr algn="just">
              <a:buClr>
                <a:srgbClr val="002060"/>
              </a:buClr>
            </a:pPr>
            <a:r>
              <a:rPr lang="sr-Cyrl-RS" dirty="0">
                <a:solidFill>
                  <a:srgbClr val="002060"/>
                </a:solidFill>
                <a:latin typeface="Times New Roman" pitchFamily="18" charset="0"/>
                <a:cs typeface="Times New Roman" pitchFamily="18" charset="0"/>
              </a:rPr>
              <a:t>Диосна миксер </a:t>
            </a:r>
            <a:r>
              <a:rPr lang="sr-Cyrl-RS" dirty="0">
                <a:latin typeface="Times New Roman" pitchFamily="18" charset="0"/>
                <a:cs typeface="Times New Roman" pitchFamily="18" charset="0"/>
              </a:rPr>
              <a:t>се састоји од </a:t>
            </a:r>
            <a:r>
              <a:rPr lang="sr-Cyrl-RS" dirty="0">
                <a:solidFill>
                  <a:srgbClr val="002060"/>
                </a:solidFill>
                <a:latin typeface="Times New Roman" pitchFamily="18" charset="0"/>
                <a:cs typeface="Times New Roman" pitchFamily="18" charset="0"/>
              </a:rPr>
              <a:t>елемената</a:t>
            </a:r>
            <a:r>
              <a:rPr lang="sr-Cyrl-RS" dirty="0">
                <a:latin typeface="Times New Roman" pitchFamily="18" charset="0"/>
                <a:cs typeface="Times New Roman" pitchFamily="18" charset="0"/>
              </a:rPr>
              <a:t> за мешање који су постављени </a:t>
            </a:r>
            <a:r>
              <a:rPr lang="sr-Cyrl-RS" dirty="0">
                <a:solidFill>
                  <a:srgbClr val="002060"/>
                </a:solidFill>
                <a:latin typeface="Times New Roman" pitchFamily="18" charset="0"/>
                <a:cs typeface="Times New Roman" pitchFamily="18" charset="0"/>
              </a:rPr>
              <a:t>на дно посуде </a:t>
            </a:r>
            <a:r>
              <a:rPr lang="sr-Cyrl-RS" dirty="0">
                <a:latin typeface="Times New Roman" pitchFamily="18" charset="0"/>
                <a:cs typeface="Times New Roman" pitchFamily="18" charset="0"/>
              </a:rPr>
              <a:t>као и </a:t>
            </a:r>
            <a:r>
              <a:rPr lang="sr-Cyrl-RS" dirty="0">
                <a:solidFill>
                  <a:srgbClr val="002060"/>
                </a:solidFill>
                <a:latin typeface="Times New Roman" pitchFamily="18" charset="0"/>
                <a:cs typeface="Times New Roman" pitchFamily="18" charset="0"/>
              </a:rPr>
              <a:t>бочно постављен оштар елемент</a:t>
            </a:r>
            <a:r>
              <a:rPr lang="sr-Cyrl-RS" dirty="0">
                <a:latin typeface="Times New Roman" pitchFamily="18" charset="0"/>
                <a:cs typeface="Times New Roman" pitchFamily="18" charset="0"/>
              </a:rPr>
              <a:t> за мешање велике брзине који се налази у зони где је материјал најгушћи и спречава стварање већих </a:t>
            </a:r>
            <a:r>
              <a:rPr lang="sr-Cyrl-RS" dirty="0">
                <a:solidFill>
                  <a:srgbClr val="002060"/>
                </a:solidFill>
                <a:latin typeface="Times New Roman" pitchFamily="18" charset="0"/>
                <a:cs typeface="Times New Roman" pitchFamily="18" charset="0"/>
              </a:rPr>
              <a:t>агломерата</a:t>
            </a:r>
            <a:r>
              <a:rPr lang="sr-Cyrl-RS" dirty="0">
                <a:latin typeface="Times New Roman" pitchFamily="18" charset="0"/>
                <a:cs typeface="Times New Roman" pitchFamily="18" charset="0"/>
              </a:rPr>
              <a:t> на почетку формирања гранула. </a:t>
            </a:r>
          </a:p>
          <a:p>
            <a:pPr algn="just">
              <a:buClr>
                <a:srgbClr val="002060"/>
              </a:buClr>
            </a:pPr>
            <a:r>
              <a:rPr lang="sr-Cyrl-RS" dirty="0">
                <a:latin typeface="Times New Roman" pitchFamily="18" charset="0"/>
                <a:cs typeface="Times New Roman" pitchFamily="18" charset="0"/>
              </a:rPr>
              <a:t>Поклопац уређаја обично има </a:t>
            </a:r>
            <a:r>
              <a:rPr lang="sr-Cyrl-RS" dirty="0">
                <a:solidFill>
                  <a:srgbClr val="002060"/>
                </a:solidFill>
                <a:latin typeface="Times New Roman" pitchFamily="18" charset="0"/>
                <a:cs typeface="Times New Roman" pitchFamily="18" charset="0"/>
              </a:rPr>
              <a:t>три</a:t>
            </a:r>
            <a:r>
              <a:rPr lang="sr-Cyrl-RS" dirty="0">
                <a:latin typeface="Times New Roman" pitchFamily="18" charset="0"/>
                <a:cs typeface="Times New Roman" pitchFamily="18" charset="0"/>
              </a:rPr>
              <a:t> отвора: један за </a:t>
            </a:r>
            <a:r>
              <a:rPr lang="sr-Cyrl-RS" dirty="0">
                <a:solidFill>
                  <a:srgbClr val="002060"/>
                </a:solidFill>
                <a:latin typeface="Times New Roman" pitchFamily="18" charset="0"/>
                <a:cs typeface="Times New Roman" pitchFamily="18" charset="0"/>
              </a:rPr>
              <a:t>намештање млазница кроз који се сипа раствор средства за гранулацију.</a:t>
            </a:r>
            <a:r>
              <a:rPr lang="sr-Cyrl-RS" dirty="0">
                <a:latin typeface="Times New Roman" pitchFamily="18" charset="0"/>
                <a:cs typeface="Times New Roman" pitchFamily="18" charset="0"/>
              </a:rPr>
              <a:t> Други за </a:t>
            </a:r>
            <a:r>
              <a:rPr lang="sr-Cyrl-RS" dirty="0">
                <a:solidFill>
                  <a:srgbClr val="002060"/>
                </a:solidFill>
                <a:latin typeface="Times New Roman" pitchFamily="18" charset="0"/>
                <a:cs typeface="Times New Roman" pitchFamily="18" charset="0"/>
              </a:rPr>
              <a:t>извлачење ваздуха,</a:t>
            </a:r>
            <a:r>
              <a:rPr lang="sr-Cyrl-RS" dirty="0">
                <a:latin typeface="Times New Roman" pitchFamily="18" charset="0"/>
                <a:cs typeface="Times New Roman" pitchFamily="18" charset="0"/>
              </a:rPr>
              <a:t> трећи за </a:t>
            </a:r>
            <a:r>
              <a:rPr lang="sr-Cyrl-RS" dirty="0">
                <a:solidFill>
                  <a:srgbClr val="002060"/>
                </a:solidFill>
                <a:latin typeface="Times New Roman" pitchFamily="18" charset="0"/>
                <a:cs typeface="Times New Roman" pitchFamily="18" charset="0"/>
              </a:rPr>
              <a:t>посматрање процеса</a:t>
            </a:r>
            <a:r>
              <a:rPr lang="sr-Cyrl-RS" dirty="0">
                <a:latin typeface="Times New Roman" pitchFamily="18" charset="0"/>
                <a:cs typeface="Times New Roman" pitchFamily="18" charset="0"/>
              </a:rPr>
              <a:t>. Диосна миксер се назива и процесор јер обавља процес </a:t>
            </a:r>
            <a:r>
              <a:rPr lang="sr-Cyrl-RS" dirty="0">
                <a:solidFill>
                  <a:srgbClr val="002060"/>
                </a:solidFill>
                <a:latin typeface="Times New Roman" pitchFamily="18" charset="0"/>
                <a:cs typeface="Times New Roman" pitchFamily="18" charset="0"/>
              </a:rPr>
              <a:t>мешања, гњечења-влажења и гранулацију</a:t>
            </a:r>
            <a:r>
              <a:rPr lang="sr-Cyrl-RS" dirty="0">
                <a:latin typeface="Times New Roman" pitchFamily="18" charset="0"/>
                <a:cs typeface="Times New Roman" pitchFamily="18" charset="0"/>
              </a:rPr>
              <a:t>. Пражњење уређаја се врши аутоматски пнеуматским системом а маса суши флуидизацијом или сушницама са тацнама</a:t>
            </a:r>
            <a:endParaRPr lang="en-US" dirty="0">
              <a:latin typeface="Times New Roman" pitchFamily="18" charset="0"/>
              <a:cs typeface="Times New Roman" pitchFamily="18" charset="0"/>
            </a:endParaRPr>
          </a:p>
          <a:p>
            <a:pPr algn="just"/>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640960" cy="6192688"/>
          </a:xfrm>
        </p:spPr>
        <p:txBody>
          <a:bodyPr>
            <a:noAutofit/>
          </a:bodyPr>
          <a:lstStyle/>
          <a:p>
            <a:pPr algn="ctr">
              <a:buNone/>
            </a:pPr>
            <a:r>
              <a:rPr lang="sr-Cyrl-RS" dirty="0">
                <a:solidFill>
                  <a:srgbClr val="002060"/>
                </a:solidFill>
                <a:latin typeface="Times New Roman" pitchFamily="18" charset="0"/>
                <a:cs typeface="Times New Roman" pitchFamily="18" charset="0"/>
              </a:rPr>
              <a:t>Мешање течности</a:t>
            </a:r>
          </a:p>
          <a:p>
            <a:pPr algn="just">
              <a:buClr>
                <a:srgbClr val="002060"/>
              </a:buClr>
            </a:pPr>
            <a:r>
              <a:rPr lang="sr-Cyrl-RS" dirty="0">
                <a:latin typeface="Times New Roman" pitchFamily="18" charset="0"/>
                <a:cs typeface="Times New Roman" pitchFamily="18" charset="0"/>
              </a:rPr>
              <a:t>Приликом производње фармацеутских препарата, мешање течности обухвата следеће категорије: </a:t>
            </a:r>
          </a:p>
          <a:p>
            <a:pPr marL="457200" indent="-457200" algn="just">
              <a:buClr>
                <a:srgbClr val="002060"/>
              </a:buClr>
              <a:buFont typeface="+mj-lt"/>
              <a:buAutoNum type="arabicPeriod"/>
            </a:pPr>
            <a:r>
              <a:rPr lang="sr-Cyrl-RS" dirty="0">
                <a:latin typeface="Times New Roman" pitchFamily="18" charset="0"/>
                <a:cs typeface="Times New Roman" pitchFamily="18" charset="0"/>
              </a:rPr>
              <a:t>мешање две течности које се </a:t>
            </a:r>
            <a:r>
              <a:rPr lang="sr-Cyrl-RS" dirty="0">
                <a:solidFill>
                  <a:srgbClr val="002060"/>
                </a:solidFill>
                <a:latin typeface="Times New Roman" pitchFamily="18" charset="0"/>
                <a:cs typeface="Times New Roman" pitchFamily="18" charset="0"/>
              </a:rPr>
              <a:t>међу собом мешају</a:t>
            </a:r>
          </a:p>
          <a:p>
            <a:pPr marL="457200" indent="-457200" algn="just">
              <a:buClr>
                <a:srgbClr val="002060"/>
              </a:buClr>
              <a:buFont typeface="+mj-lt"/>
              <a:buAutoNum type="arabicPeriod"/>
            </a:pPr>
            <a:r>
              <a:rPr lang="sr-Cyrl-RS" dirty="0">
                <a:latin typeface="Times New Roman" pitchFamily="18" charset="0"/>
                <a:cs typeface="Times New Roman" pitchFamily="18" charset="0"/>
              </a:rPr>
              <a:t>мешање две течности које се </a:t>
            </a:r>
            <a:r>
              <a:rPr lang="sr-Cyrl-RS" dirty="0">
                <a:solidFill>
                  <a:srgbClr val="002060"/>
                </a:solidFill>
                <a:latin typeface="Times New Roman" pitchFamily="18" charset="0"/>
                <a:cs typeface="Times New Roman" pitchFamily="18" charset="0"/>
              </a:rPr>
              <a:t>међу собом не мешају </a:t>
            </a:r>
            <a:r>
              <a:rPr lang="sr-Cyrl-RS" dirty="0">
                <a:latin typeface="Times New Roman" pitchFamily="18" charset="0"/>
                <a:cs typeface="Times New Roman" pitchFamily="18" charset="0"/>
              </a:rPr>
              <a:t>уз додатак емулгатора или стабилизатора </a:t>
            </a:r>
          </a:p>
          <a:p>
            <a:pPr marL="457200" indent="-457200" algn="just">
              <a:buClr>
                <a:srgbClr val="002060"/>
              </a:buClr>
              <a:buFont typeface="+mj-lt"/>
              <a:buAutoNum type="arabicPeriod"/>
            </a:pPr>
            <a:r>
              <a:rPr lang="sr-Cyrl-RS" dirty="0">
                <a:latin typeface="Times New Roman" pitchFamily="18" charset="0"/>
                <a:cs typeface="Times New Roman" pitchFamily="18" charset="0"/>
              </a:rPr>
              <a:t>мешање течности са </a:t>
            </a:r>
            <a:r>
              <a:rPr lang="sr-Cyrl-RS" dirty="0">
                <a:solidFill>
                  <a:srgbClr val="002060"/>
                </a:solidFill>
                <a:latin typeface="Times New Roman" pitchFamily="18" charset="0"/>
                <a:cs typeface="Times New Roman" pitchFamily="18" charset="0"/>
              </a:rPr>
              <a:t>чврстим</a:t>
            </a:r>
            <a:r>
              <a:rPr lang="sr-Cyrl-RS" dirty="0">
                <a:latin typeface="Times New Roman" pitchFamily="18" charset="0"/>
                <a:cs typeface="Times New Roman" pitchFamily="18" charset="0"/>
              </a:rPr>
              <a:t> супстанцама</a:t>
            </a:r>
          </a:p>
          <a:p>
            <a:pPr algn="just">
              <a:buNone/>
            </a:pPr>
            <a:r>
              <a:rPr lang="sr-Cyrl-RS" dirty="0">
                <a:latin typeface="Times New Roman" pitchFamily="18" charset="0"/>
                <a:cs typeface="Times New Roman" pitchFamily="18" charset="0"/>
              </a:rPr>
              <a:t>Први тип мешања је најједноставнији и уколико је неопходно може се додати и чврста компонента која се раствара. Овакав тип мешања постоји код раствора када се једна или више лековитих супстанци раствара у једном растварачу или смеши растварача. Растварање и мешање се може изводити уз </a:t>
            </a:r>
            <a:r>
              <a:rPr lang="sr-Cyrl-RS" dirty="0">
                <a:solidFill>
                  <a:srgbClr val="002060"/>
                </a:solidFill>
                <a:latin typeface="Times New Roman" pitchFamily="18" charset="0"/>
                <a:cs typeface="Times New Roman" pitchFamily="18" charset="0"/>
              </a:rPr>
              <a:t>загревање</a:t>
            </a:r>
          </a:p>
        </p:txBody>
      </p:sp>
      <p:sp>
        <p:nvSpPr>
          <p:cNvPr id="4" name="Slide Number Placeholder 3"/>
          <p:cNvSpPr>
            <a:spLocks noGrp="1"/>
          </p:cNvSpPr>
          <p:nvPr>
            <p:ph type="sldNum" sz="quarter" idx="12"/>
          </p:nvPr>
        </p:nvSpPr>
        <p:spPr/>
        <p:txBody>
          <a:bodyPr/>
          <a:lstStyle/>
          <a:p>
            <a:fld id="{BAB75E01-B838-47A0-9485-9A369D43D423}"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568952" cy="6408712"/>
          </a:xfrm>
        </p:spPr>
        <p:txBody>
          <a:bodyPr>
            <a:noAutofit/>
          </a:bodyPr>
          <a:lstStyle/>
          <a:p>
            <a:pPr algn="ctr">
              <a:buNone/>
            </a:pPr>
            <a:r>
              <a:rPr lang="sr-Cyrl-RS" dirty="0">
                <a:solidFill>
                  <a:srgbClr val="002060"/>
                </a:solidFill>
                <a:latin typeface="Times New Roman" pitchFamily="18" charset="0"/>
                <a:cs typeface="Times New Roman" pitchFamily="18" charset="0"/>
              </a:rPr>
              <a:t>Мешање и гранулација истискивањем (екструдери)</a:t>
            </a:r>
            <a:br>
              <a:rPr lang="sr-Cyrl-RS" dirty="0">
                <a:solidFill>
                  <a:srgbClr val="002060"/>
                </a:solidFill>
                <a:latin typeface="Times New Roman" pitchFamily="18" charset="0"/>
                <a:cs typeface="Times New Roman" pitchFamily="18" charset="0"/>
              </a:rPr>
            </a:br>
            <a:endParaRPr lang="sr-Cyrl-RS" dirty="0">
              <a:solidFill>
                <a:srgbClr val="002060"/>
              </a:solidFill>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Користи се за влажну гранулацију </a:t>
            </a:r>
          </a:p>
          <a:p>
            <a:pPr algn="just">
              <a:buClr>
                <a:srgbClr val="002060"/>
              </a:buClr>
            </a:pPr>
            <a:r>
              <a:rPr lang="sr-Cyrl-RS" dirty="0">
                <a:latin typeface="Times New Roman" pitchFamily="18" charset="0"/>
                <a:cs typeface="Times New Roman" pitchFamily="18" charset="0"/>
              </a:rPr>
              <a:t>Даје врло уједначене честице влажног гранулата</a:t>
            </a:r>
          </a:p>
          <a:p>
            <a:pPr algn="just">
              <a:buClr>
                <a:srgbClr val="002060"/>
              </a:buClr>
            </a:pPr>
            <a:r>
              <a:rPr lang="sr-Cyrl-RS" dirty="0">
                <a:latin typeface="Times New Roman" pitchFamily="18" charset="0"/>
                <a:cs typeface="Times New Roman" pitchFamily="18" charset="0"/>
              </a:rPr>
              <a:t>Претходно измешани </a:t>
            </a:r>
            <a:r>
              <a:rPr lang="sr-Cyrl-RS" dirty="0">
                <a:solidFill>
                  <a:srgbClr val="002060"/>
                </a:solidFill>
                <a:latin typeface="Times New Roman" pitchFamily="18" charset="0"/>
                <a:cs typeface="Times New Roman" pitchFamily="18" charset="0"/>
              </a:rPr>
              <a:t>прашкови</a:t>
            </a:r>
            <a:r>
              <a:rPr lang="sr-Cyrl-RS" dirty="0">
                <a:latin typeface="Times New Roman" pitchFamily="18" charset="0"/>
                <a:cs typeface="Times New Roman" pitchFamily="18" charset="0"/>
              </a:rPr>
              <a:t> (лек и ексципијенси) се стављају у уређај заједно са </a:t>
            </a:r>
            <a:r>
              <a:rPr lang="sr-Cyrl-RS" dirty="0">
                <a:solidFill>
                  <a:srgbClr val="002060"/>
                </a:solidFill>
                <a:latin typeface="Times New Roman" pitchFamily="18" charset="0"/>
                <a:cs typeface="Times New Roman" pitchFamily="18" charset="0"/>
              </a:rPr>
              <a:t>течним</a:t>
            </a:r>
            <a:r>
              <a:rPr lang="sr-Cyrl-RS" dirty="0">
                <a:latin typeface="Times New Roman" pitchFamily="18" charset="0"/>
                <a:cs typeface="Times New Roman" pitchFamily="18" charset="0"/>
              </a:rPr>
              <a:t> средством за гранулацију и измеша.</a:t>
            </a:r>
          </a:p>
          <a:p>
            <a:pPr algn="just">
              <a:buClr>
                <a:srgbClr val="002060"/>
              </a:buClr>
            </a:pPr>
            <a:r>
              <a:rPr lang="sr-Cyrl-RS" dirty="0">
                <a:latin typeface="Times New Roman" pitchFamily="18" charset="0"/>
                <a:cs typeface="Times New Roman" pitchFamily="18" charset="0"/>
              </a:rPr>
              <a:t>Добијена влажна маса се протерује кроз читав низ малих отвора и добија маса слична </a:t>
            </a:r>
            <a:r>
              <a:rPr lang="sr-Cyrl-RS" dirty="0">
                <a:solidFill>
                  <a:srgbClr val="002060"/>
                </a:solidFill>
                <a:latin typeface="Times New Roman" pitchFamily="18" charset="0"/>
                <a:cs typeface="Times New Roman" pitchFamily="18" charset="0"/>
              </a:rPr>
              <a:t>шпагетама</a:t>
            </a:r>
            <a:r>
              <a:rPr lang="sr-Cyrl-RS" dirty="0">
                <a:latin typeface="Times New Roman" pitchFamily="18" charset="0"/>
                <a:cs typeface="Times New Roman" pitchFamily="18" charset="0"/>
              </a:rPr>
              <a:t> која се лако </a:t>
            </a:r>
            <a:r>
              <a:rPr lang="sr-Cyrl-RS" dirty="0">
                <a:solidFill>
                  <a:srgbClr val="002060"/>
                </a:solidFill>
                <a:latin typeface="Times New Roman" pitchFamily="18" charset="0"/>
                <a:cs typeface="Times New Roman" pitchFamily="18" charset="0"/>
              </a:rPr>
              <a:t>ломи у зрнца а затим суши </a:t>
            </a:r>
            <a:r>
              <a:rPr lang="sr-Cyrl-RS" dirty="0">
                <a:latin typeface="Times New Roman" pitchFamily="18" charset="0"/>
                <a:cs typeface="Times New Roman" pitchFamily="18" charset="0"/>
              </a:rPr>
              <a:t>на тацнама, флуидизацијом или континуирано у тунелским сушницама</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264696"/>
          </a:xfrm>
        </p:spPr>
        <p:txBody>
          <a:bodyPr>
            <a:noAutofit/>
          </a:bodyPr>
          <a:lstStyle/>
          <a:p>
            <a:pPr algn="ctr">
              <a:buNone/>
            </a:pPr>
            <a:r>
              <a:rPr lang="sr-Cyrl-RS" dirty="0">
                <a:solidFill>
                  <a:srgbClr val="002060"/>
                </a:solidFill>
                <a:latin typeface="Times New Roman" pitchFamily="18" charset="0"/>
                <a:cs typeface="Times New Roman" pitchFamily="18" charset="0"/>
              </a:rPr>
              <a:t>Хомогенизација</a:t>
            </a:r>
          </a:p>
          <a:p>
            <a:pPr algn="just"/>
            <a:r>
              <a:rPr lang="sr-Cyrl-RS" dirty="0">
                <a:latin typeface="Times New Roman" pitchFamily="18" charset="0"/>
                <a:cs typeface="Times New Roman" pitchFamily="18" charset="0"/>
              </a:rPr>
              <a:t>Обухвата технике </a:t>
            </a:r>
            <a:r>
              <a:rPr lang="sr-Cyrl-RS" dirty="0">
                <a:solidFill>
                  <a:srgbClr val="002060"/>
                </a:solidFill>
                <a:latin typeface="Times New Roman" pitchFamily="18" charset="0"/>
                <a:cs typeface="Times New Roman" pitchFamily="18" charset="0"/>
              </a:rPr>
              <a:t>емулговања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суспендовања</a:t>
            </a:r>
            <a:r>
              <a:rPr lang="sr-Cyrl-RS" dirty="0">
                <a:latin typeface="Times New Roman" pitchFamily="18" charset="0"/>
                <a:cs typeface="Times New Roman" pitchFamily="18" charset="0"/>
              </a:rPr>
              <a:t> односно смањење и уједначавање величине честице у емулзијама и суспензијама</a:t>
            </a:r>
          </a:p>
          <a:p>
            <a:pPr algn="just"/>
            <a:r>
              <a:rPr lang="sr-Cyrl-RS" dirty="0">
                <a:latin typeface="Times New Roman" pitchFamily="18" charset="0"/>
                <a:cs typeface="Times New Roman" pitchFamily="18" charset="0"/>
              </a:rPr>
              <a:t>Хомогенизатори су се у фармацеутској индустрији претежно користили за емулговање а данас се користе у производњи </a:t>
            </a:r>
            <a:r>
              <a:rPr lang="sr-Cyrl-RS" dirty="0">
                <a:solidFill>
                  <a:srgbClr val="002060"/>
                </a:solidFill>
                <a:latin typeface="Times New Roman" pitchFamily="18" charset="0"/>
                <a:cs typeface="Times New Roman" pitchFamily="18" charset="0"/>
              </a:rPr>
              <a:t>липозома, наносуспензија</a:t>
            </a:r>
            <a:r>
              <a:rPr lang="sr-Cyrl-RS" dirty="0">
                <a:latin typeface="Times New Roman" pitchFamily="18" charset="0"/>
                <a:cs typeface="Times New Roman" pitchFamily="18" charset="0"/>
              </a:rPr>
              <a:t>, наночестица типа чврсто-течно. За израду хомогених дисперзија за облагање таблета и за микроенкапсулацију</a:t>
            </a:r>
          </a:p>
          <a:p>
            <a:pPr algn="just"/>
            <a:r>
              <a:rPr lang="sr-Cyrl-RS" dirty="0">
                <a:latin typeface="Times New Roman" pitchFamily="18" charset="0"/>
                <a:cs typeface="Times New Roman" pitchFamily="18" charset="0"/>
              </a:rPr>
              <a:t>Први корак у емулговању јесте: примена </a:t>
            </a:r>
            <a:r>
              <a:rPr lang="sr-Cyrl-RS" dirty="0">
                <a:solidFill>
                  <a:srgbClr val="002060"/>
                </a:solidFill>
                <a:latin typeface="Times New Roman" pitchFamily="18" charset="0"/>
                <a:cs typeface="Times New Roman" pitchFamily="18" charset="0"/>
              </a:rPr>
              <a:t>механичке</a:t>
            </a:r>
            <a:r>
              <a:rPr lang="sr-Cyrl-RS" dirty="0">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силе</a:t>
            </a:r>
            <a:r>
              <a:rPr lang="sr-Cyrl-RS" dirty="0">
                <a:latin typeface="Times New Roman" pitchFamily="18" charset="0"/>
                <a:cs typeface="Times New Roman" pitchFamily="18" charset="0"/>
              </a:rPr>
              <a:t> на две течне фазе које се међусобно не мешају, при чему се дисперговане фазе ломе и ствара се стабилна емулзија.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4664"/>
            <a:ext cx="8424936" cy="6264696"/>
          </a:xfrm>
        </p:spPr>
        <p:txBody>
          <a:bodyPr>
            <a:normAutofit/>
          </a:bodyPr>
          <a:lstStyle/>
          <a:p>
            <a:pPr algn="just">
              <a:buClr>
                <a:srgbClr val="002060"/>
              </a:buClr>
            </a:pPr>
            <a:r>
              <a:rPr lang="sr-Cyrl-RS" dirty="0">
                <a:solidFill>
                  <a:srgbClr val="002060"/>
                </a:solidFill>
                <a:latin typeface="Times New Roman" pitchFamily="18" charset="0"/>
                <a:cs typeface="Times New Roman" pitchFamily="18" charset="0"/>
              </a:rPr>
              <a:t>Сила површинског напона </a:t>
            </a:r>
            <a:r>
              <a:rPr lang="sr-Cyrl-RS" dirty="0">
                <a:latin typeface="Times New Roman" pitchFamily="18" charset="0"/>
                <a:cs typeface="Times New Roman" pitchFamily="18" charset="0"/>
              </a:rPr>
              <a:t>тежи да се </a:t>
            </a:r>
            <a:r>
              <a:rPr lang="sr-Cyrl-RS" dirty="0">
                <a:solidFill>
                  <a:srgbClr val="002060"/>
                </a:solidFill>
                <a:latin typeface="Times New Roman" pitchFamily="18" charset="0"/>
                <a:cs typeface="Times New Roman" pitchFamily="18" charset="0"/>
              </a:rPr>
              <a:t>одупре деформацији капи</a:t>
            </a:r>
            <a:r>
              <a:rPr lang="sr-Cyrl-RS" dirty="0">
                <a:latin typeface="Times New Roman" pitchFamily="18" charset="0"/>
                <a:cs typeface="Times New Roman" pitchFamily="18" charset="0"/>
              </a:rPr>
              <a:t> док </a:t>
            </a:r>
            <a:r>
              <a:rPr lang="sr-Cyrl-RS" dirty="0">
                <a:solidFill>
                  <a:srgbClr val="002060"/>
                </a:solidFill>
                <a:latin typeface="Times New Roman" pitchFamily="18" charset="0"/>
                <a:cs typeface="Times New Roman" pitchFamily="18" charset="0"/>
              </a:rPr>
              <a:t>сила смицања </a:t>
            </a:r>
            <a:r>
              <a:rPr lang="sr-Cyrl-RS" dirty="0">
                <a:latin typeface="Times New Roman" pitchFamily="18" charset="0"/>
                <a:cs typeface="Times New Roman" pitchFamily="18" charset="0"/>
              </a:rPr>
              <a:t>делује тако што </a:t>
            </a:r>
            <a:r>
              <a:rPr lang="sr-Cyrl-RS" dirty="0">
                <a:solidFill>
                  <a:srgbClr val="002060"/>
                </a:solidFill>
                <a:latin typeface="Times New Roman" pitchFamily="18" charset="0"/>
                <a:cs typeface="Times New Roman" pitchFamily="18" charset="0"/>
              </a:rPr>
              <a:t>деформише кап </a:t>
            </a:r>
            <a:r>
              <a:rPr lang="sr-Cyrl-RS" dirty="0">
                <a:latin typeface="Times New Roman" pitchFamily="18" charset="0"/>
                <a:cs typeface="Times New Roman" pitchFamily="18" charset="0"/>
              </a:rPr>
              <a:t>и уситни на мање делиће. За време емулговања у хомогенизаторима јављају се механичке силе које доводе до смањења величине капи или честице механизмима смицања, турбуленције, удара и кавитације</a:t>
            </a:r>
          </a:p>
          <a:p>
            <a:pPr algn="just">
              <a:buClr>
                <a:srgbClr val="002060"/>
              </a:buClr>
            </a:pPr>
            <a:r>
              <a:rPr lang="sr-Cyrl-RS" dirty="0">
                <a:latin typeface="Times New Roman" pitchFamily="18" charset="0"/>
                <a:cs typeface="Times New Roman" pitchFamily="18" charset="0"/>
              </a:rPr>
              <a:t>За емулговање течности ниског и средњег вискозитета се могу користити мешалице као што су пропелерске или турбинске а за вискозније емулзије ленгерске или планетарне</a:t>
            </a:r>
            <a:endParaRPr lang="en-U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264696"/>
          </a:xfrm>
        </p:spPr>
        <p:txBody>
          <a:bodyPr>
            <a:noAutofit/>
          </a:bodyPr>
          <a:lstStyle/>
          <a:p>
            <a:pPr algn="ctr">
              <a:buNone/>
            </a:pPr>
            <a:r>
              <a:rPr lang="sr-Cyrl-RS" sz="2600" dirty="0">
                <a:solidFill>
                  <a:srgbClr val="002060"/>
                </a:solidFill>
                <a:latin typeface="Times New Roman" pitchFamily="18" charset="0"/>
                <a:cs typeface="Times New Roman" pitchFamily="18" charset="0"/>
              </a:rPr>
              <a:t>Хомогенизатори под високим притиском</a:t>
            </a:r>
          </a:p>
          <a:p>
            <a:pPr algn="just">
              <a:buClr>
                <a:srgbClr val="002060"/>
              </a:buClr>
            </a:pPr>
            <a:r>
              <a:rPr lang="sr-Cyrl-RS" sz="2600" dirty="0">
                <a:latin typeface="Times New Roman" pitchFamily="18" charset="0"/>
                <a:cs typeface="Times New Roman" pitchFamily="18" charset="0"/>
              </a:rPr>
              <a:t>Основни уређај се састоји из пумпе која је причвршћена на главу за хомогенизацију са капиларним отвором. </a:t>
            </a:r>
          </a:p>
          <a:p>
            <a:pPr algn="just">
              <a:buClr>
                <a:srgbClr val="002060"/>
              </a:buClr>
            </a:pPr>
            <a:r>
              <a:rPr lang="sr-Cyrl-RS" sz="2600" dirty="0">
                <a:latin typeface="Times New Roman" pitchFamily="18" charset="0"/>
                <a:cs typeface="Times New Roman" pitchFamily="18" charset="0"/>
              </a:rPr>
              <a:t>Производ који се хомогенизује пролази кроз мали отвор чија величина се може подешавати. Пумпа потискује течност према глави за хомогенизацију под високим пристиском  и када течност стигне до узаног отвора, брзина протицања течности се увећава са одговарајућим падом притиска</a:t>
            </a:r>
            <a:r>
              <a:rPr lang="en-GB" sz="2600" dirty="0">
                <a:latin typeface="Times New Roman" pitchFamily="18" charset="0"/>
                <a:cs typeface="Times New Roman" pitchFamily="18" charset="0"/>
              </a:rPr>
              <a:t>.</a:t>
            </a:r>
            <a:endParaRPr lang="sr-Cyrl-RS" sz="2600" dirty="0">
              <a:latin typeface="Times New Roman" pitchFamily="18" charset="0"/>
              <a:cs typeface="Times New Roman" pitchFamily="18" charset="0"/>
            </a:endParaRPr>
          </a:p>
          <a:p>
            <a:pPr algn="just">
              <a:buClr>
                <a:srgbClr val="002060"/>
              </a:buClr>
            </a:pPr>
            <a:r>
              <a:rPr lang="sr-Cyrl-RS" sz="2600" dirty="0">
                <a:latin typeface="Times New Roman" pitchFamily="18" charset="0"/>
                <a:cs typeface="Times New Roman" pitchFamily="18" charset="0"/>
              </a:rPr>
              <a:t> Производ стиже до прстена а изненадна промена енергије у комори при преласку из шире у јако узану цев повећава смицање, турбуленцију и кавитацију, а као резултат се јавља смањење величине капљице и униформно дисперговање чврстих честица ако се хомогенизују суспензије</a:t>
            </a:r>
          </a:p>
        </p:txBody>
      </p:sp>
      <p:sp>
        <p:nvSpPr>
          <p:cNvPr id="4" name="Slide Number Placeholder 3"/>
          <p:cNvSpPr>
            <a:spLocks noGrp="1"/>
          </p:cNvSpPr>
          <p:nvPr>
            <p:ph type="sldNum" sz="quarter" idx="12"/>
          </p:nvPr>
        </p:nvSpPr>
        <p:spPr/>
        <p:txBody>
          <a:bodyPr/>
          <a:lstStyle/>
          <a:p>
            <a:fld id="{BAB75E01-B838-47A0-9485-9A369D43D423}"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496944" cy="6264696"/>
          </a:xfrm>
        </p:spPr>
        <p:txBody>
          <a:bodyPr>
            <a:normAutofit/>
          </a:bodyPr>
          <a:lstStyle/>
          <a:p>
            <a:pPr algn="just">
              <a:buClr>
                <a:srgbClr val="002060"/>
              </a:buClr>
            </a:pPr>
            <a:r>
              <a:rPr lang="sr-Cyrl-RS" dirty="0">
                <a:latin typeface="Times New Roman" pitchFamily="18" charset="0"/>
                <a:cs typeface="Times New Roman" pitchFamily="18" charset="0"/>
              </a:rPr>
              <a:t>Користе се за израду </a:t>
            </a:r>
            <a:r>
              <a:rPr lang="sr-Cyrl-RS" dirty="0">
                <a:solidFill>
                  <a:srgbClr val="002060"/>
                </a:solidFill>
                <a:latin typeface="Times New Roman" pitchFamily="18" charset="0"/>
                <a:cs typeface="Times New Roman" pitchFamily="18" charset="0"/>
              </a:rPr>
              <a:t>микрочестица</a:t>
            </a:r>
            <a:r>
              <a:rPr lang="sr-Cyrl-RS" dirty="0">
                <a:latin typeface="Times New Roman" pitchFamily="18" charset="0"/>
                <a:cs typeface="Times New Roman" pitchFamily="18" charset="0"/>
              </a:rPr>
              <a:t> и </a:t>
            </a:r>
            <a:r>
              <a:rPr lang="sr-Cyrl-RS" dirty="0">
                <a:solidFill>
                  <a:srgbClr val="002060"/>
                </a:solidFill>
                <a:latin typeface="Times New Roman" pitchFamily="18" charset="0"/>
                <a:cs typeface="Times New Roman" pitchFamily="18" charset="0"/>
              </a:rPr>
              <a:t>нанодисперзија</a:t>
            </a:r>
            <a:r>
              <a:rPr lang="sr-Cyrl-RS" dirty="0">
                <a:latin typeface="Times New Roman" pitchFamily="18" charset="0"/>
                <a:cs typeface="Times New Roman" pitchFamily="18" charset="0"/>
              </a:rPr>
              <a:t> као и за </a:t>
            </a:r>
            <a:r>
              <a:rPr lang="sr-Cyrl-RS" dirty="0">
                <a:solidFill>
                  <a:srgbClr val="002060"/>
                </a:solidFill>
                <a:latin typeface="Times New Roman" pitchFamily="18" charset="0"/>
                <a:cs typeface="Times New Roman" pitchFamily="18" charset="0"/>
              </a:rPr>
              <a:t>липозоме</a:t>
            </a:r>
          </a:p>
          <a:p>
            <a:pPr algn="just">
              <a:buClr>
                <a:srgbClr val="002060"/>
              </a:buClr>
            </a:pPr>
            <a:r>
              <a:rPr lang="sr-Cyrl-RS" dirty="0">
                <a:latin typeface="Times New Roman" pitchFamily="18" charset="0"/>
                <a:cs typeface="Times New Roman" pitchFamily="18" charset="0"/>
              </a:rPr>
              <a:t>Када је циљ да се добију ситне честице приближне величине примењује се </a:t>
            </a:r>
            <a:r>
              <a:rPr lang="sr-Cyrl-RS" dirty="0">
                <a:solidFill>
                  <a:srgbClr val="002060"/>
                </a:solidFill>
                <a:latin typeface="Times New Roman" pitchFamily="18" charset="0"/>
                <a:cs typeface="Times New Roman" pitchFamily="18" charset="0"/>
              </a:rPr>
              <a:t>вишестепено хомогенизовање</a:t>
            </a:r>
            <a:r>
              <a:rPr lang="sr-Cyrl-RS" dirty="0">
                <a:latin typeface="Times New Roman" pitchFamily="18" charset="0"/>
                <a:cs typeface="Times New Roman" pitchFamily="18" charset="0"/>
              </a:rPr>
              <a:t> које се може обављати у </a:t>
            </a:r>
            <a:r>
              <a:rPr lang="sr-Cyrl-RS">
                <a:latin typeface="Times New Roman" pitchFamily="18" charset="0"/>
                <a:cs typeface="Times New Roman" pitchFamily="18" charset="0"/>
              </a:rPr>
              <a:t>истом хомогенизатору или </a:t>
            </a:r>
            <a:r>
              <a:rPr lang="sr-Cyrl-RS" dirty="0">
                <a:latin typeface="Times New Roman" pitchFamily="18" charset="0"/>
                <a:cs typeface="Times New Roman" pitchFamily="18" charset="0"/>
              </a:rPr>
              <a:t>у хомогенизаторима у серији</a:t>
            </a:r>
          </a:p>
          <a:p>
            <a:pPr algn="just">
              <a:buClr>
                <a:srgbClr val="002060"/>
              </a:buClr>
            </a:pPr>
            <a:r>
              <a:rPr lang="sr-Cyrl-RS" dirty="0">
                <a:solidFill>
                  <a:srgbClr val="002060"/>
                </a:solidFill>
                <a:latin typeface="Times New Roman" pitchFamily="18" charset="0"/>
                <a:cs typeface="Times New Roman" pitchFamily="18" charset="0"/>
              </a:rPr>
              <a:t>Фактори</a:t>
            </a:r>
            <a:r>
              <a:rPr lang="sr-Cyrl-RS" dirty="0">
                <a:latin typeface="Times New Roman" pitchFamily="18" charset="0"/>
                <a:cs typeface="Times New Roman" pitchFamily="18" charset="0"/>
              </a:rPr>
              <a:t> који утичу на процес емулговања: количина ПАМ, количина масне фазе, притисак и број поновљених циклуса проласка кроз хомогенизатор</a:t>
            </a:r>
          </a:p>
          <a:p>
            <a:pPr algn="just">
              <a:buClr>
                <a:srgbClr val="002060"/>
              </a:buClr>
            </a:pPr>
            <a:r>
              <a:rPr lang="sr-Cyrl-RS" dirty="0">
                <a:latin typeface="Times New Roman" pitchFamily="18" charset="0"/>
                <a:cs typeface="Times New Roman" pitchFamily="18" charset="0"/>
              </a:rPr>
              <a:t>Користи се за хомогенизацију емулзија за парентералну примему код којих је дозвољен број честица изнад 1µ</a:t>
            </a:r>
            <a:r>
              <a:rPr lang="en-GB" dirty="0">
                <a:latin typeface="Times New Roman" pitchFamily="18" charset="0"/>
                <a:cs typeface="Times New Roman" pitchFamily="18" charset="0"/>
              </a:rPr>
              <a:t>m</a:t>
            </a:r>
            <a:r>
              <a:rPr lang="sr-Cyrl-RS" dirty="0">
                <a:latin typeface="Times New Roman" pitchFamily="18" charset="0"/>
                <a:cs typeface="Times New Roman" pitchFamily="18" charset="0"/>
              </a:rPr>
              <a:t> а ни једна честица не сме да буде већа од 5µ</a:t>
            </a:r>
            <a:r>
              <a:rPr lang="en-GB" dirty="0">
                <a:latin typeface="Times New Roman" pitchFamily="18" charset="0"/>
                <a:cs typeface="Times New Roman" pitchFamily="18" charset="0"/>
              </a:rPr>
              <a:t>m</a:t>
            </a:r>
            <a:endParaRPr lang="en-US" dirty="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424936" cy="6192688"/>
          </a:xfrm>
        </p:spPr>
        <p:txBody>
          <a:bodyPr>
            <a:noAutofit/>
          </a:bodyPr>
          <a:lstStyle/>
          <a:p>
            <a:pPr algn="ctr">
              <a:buNone/>
            </a:pPr>
            <a:r>
              <a:rPr lang="sr-Cyrl-RS" sz="2600" dirty="0">
                <a:solidFill>
                  <a:srgbClr val="002060"/>
                </a:solidFill>
                <a:latin typeface="Times New Roman" pitchFamily="18" charset="0"/>
                <a:cs typeface="Times New Roman" pitchFamily="18" charset="0"/>
              </a:rPr>
              <a:t>Микрофлуидизација</a:t>
            </a:r>
          </a:p>
          <a:p>
            <a:pPr algn="just">
              <a:buClr>
                <a:srgbClr val="002060"/>
              </a:buClr>
            </a:pPr>
            <a:r>
              <a:rPr lang="sr-Cyrl-RS" sz="2600" dirty="0">
                <a:latin typeface="Times New Roman" pitchFamily="18" charset="0"/>
                <a:cs typeface="Times New Roman" pitchFamily="18" charset="0"/>
              </a:rPr>
              <a:t>Најновији тип хомогенизатора под високим притиском</a:t>
            </a:r>
          </a:p>
          <a:p>
            <a:pPr algn="just">
              <a:buClr>
                <a:srgbClr val="002060"/>
              </a:buClr>
            </a:pPr>
            <a:r>
              <a:rPr lang="sr-Cyrl-RS" sz="2600" dirty="0">
                <a:latin typeface="Times New Roman" pitchFamily="18" charset="0"/>
                <a:cs typeface="Times New Roman" pitchFamily="18" charset="0"/>
              </a:rPr>
              <a:t>Комора се састоји од керамичких микроканала тако постављених да течност која улази у њих клизи у две одвојене струје. Струје се тада рекомбинују при врло великим брзинама протока при чему се производе силе смицања, удара и кавитације које доводе до смањења величине честица емулзија и суспензија</a:t>
            </a:r>
          </a:p>
          <a:p>
            <a:pPr algn="just">
              <a:buClr>
                <a:srgbClr val="002060"/>
              </a:buClr>
            </a:pPr>
            <a:r>
              <a:rPr lang="sr-Cyrl-RS" sz="2600" dirty="0">
                <a:latin typeface="Times New Roman" pitchFamily="18" charset="0"/>
                <a:cs typeface="Times New Roman" pitchFamily="18" charset="0"/>
              </a:rPr>
              <a:t>Користе зе за израду липозома</a:t>
            </a:r>
          </a:p>
          <a:p>
            <a:pPr algn="just">
              <a:buClr>
                <a:srgbClr val="002060"/>
              </a:buClr>
            </a:pPr>
            <a:r>
              <a:rPr lang="sr-Cyrl-RS" sz="2600" dirty="0">
                <a:latin typeface="Times New Roman" pitchFamily="18" charset="0"/>
                <a:cs typeface="Times New Roman" pitchFamily="18" charset="0"/>
              </a:rPr>
              <a:t>Погодан за израду парентералних емулзија</a:t>
            </a:r>
          </a:p>
          <a:p>
            <a:pPr algn="just">
              <a:buClr>
                <a:srgbClr val="002060"/>
              </a:buClr>
            </a:pPr>
            <a:r>
              <a:rPr lang="sr-Cyrl-RS" sz="2600" dirty="0">
                <a:latin typeface="Times New Roman" pitchFamily="18" charset="0"/>
                <a:cs typeface="Times New Roman" pitchFamily="18" charset="0"/>
              </a:rPr>
              <a:t>Величина капи зависи од притиска, броја поновљених проласка кроз микрофлуидизер и концентрације емулгатора и уљане фазе</a:t>
            </a:r>
          </a:p>
          <a:p>
            <a:pPr algn="just">
              <a:buClr>
                <a:srgbClr val="002060"/>
              </a:buClr>
            </a:pPr>
            <a:r>
              <a:rPr lang="sr-Cyrl-RS" sz="2600" dirty="0">
                <a:latin typeface="Times New Roman" pitchFamily="18" charset="0"/>
                <a:cs typeface="Times New Roman" pitchFamily="18" charset="0"/>
              </a:rPr>
              <a:t>Стабилност емулзије зависи од броја поновљених циклуса хомогенизације у микрофлуидизеру</a:t>
            </a:r>
            <a:endParaRPr lang="en-US" sz="26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BAB75E01-B838-47A0-9485-9A369D43D423}"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332656"/>
            <a:ext cx="8568952" cy="6192688"/>
          </a:xfrm>
        </p:spPr>
        <p:txBody>
          <a:bodyPr>
            <a:noAutofit/>
          </a:bodyPr>
          <a:lstStyle/>
          <a:p>
            <a:pPr algn="ctr">
              <a:buNone/>
            </a:pPr>
            <a:r>
              <a:rPr lang="sr-Cyrl-RS" dirty="0">
                <a:solidFill>
                  <a:srgbClr val="002060"/>
                </a:solidFill>
                <a:latin typeface="Times New Roman" pitchFamily="18" charset="0"/>
                <a:cs typeface="Times New Roman" pitchFamily="18" charset="0"/>
              </a:rPr>
              <a:t>Ротор-статор хомогенизатор</a:t>
            </a:r>
          </a:p>
          <a:p>
            <a:pPr algn="just">
              <a:buClr>
                <a:srgbClr val="002060"/>
              </a:buClr>
            </a:pPr>
            <a:r>
              <a:rPr lang="sr-Cyrl-RS" dirty="0">
                <a:latin typeface="Times New Roman" pitchFamily="18" charset="0"/>
                <a:cs typeface="Times New Roman" pitchFamily="18" charset="0"/>
              </a:rPr>
              <a:t>Већ описан код мешања</a:t>
            </a:r>
          </a:p>
          <a:p>
            <a:pPr algn="just">
              <a:buClr>
                <a:srgbClr val="002060"/>
              </a:buClr>
            </a:pPr>
            <a:r>
              <a:rPr lang="sr-Cyrl-RS" dirty="0">
                <a:latin typeface="Times New Roman" pitchFamily="18" charset="0"/>
                <a:cs typeface="Times New Roman" pitchFamily="18" charset="0"/>
              </a:rPr>
              <a:t>Предност што се могу емулговати и суспендовати много вискозније течности</a:t>
            </a:r>
          </a:p>
          <a:p>
            <a:pPr algn="just">
              <a:buClr>
                <a:srgbClr val="002060"/>
              </a:buClr>
            </a:pPr>
            <a:r>
              <a:rPr lang="sr-Cyrl-RS" dirty="0">
                <a:latin typeface="Times New Roman" pitchFamily="18" charset="0"/>
                <a:cs typeface="Times New Roman" pitchFamily="18" charset="0"/>
              </a:rPr>
              <a:t>Параметри који утичу на особине финалног производа: интезитет хомогенизације, време задржавања производа у зони смицања, вискозитет течности, концентрација ПАМ, дизајн уређаја, капацитет миксера, однос водене и уљане фазе у формулацији</a:t>
            </a:r>
          </a:p>
          <a:p>
            <a:pPr algn="just">
              <a:buClr>
                <a:srgbClr val="002060"/>
              </a:buClr>
            </a:pPr>
            <a:r>
              <a:rPr lang="sr-Cyrl-RS" dirty="0">
                <a:solidFill>
                  <a:srgbClr val="002060"/>
                </a:solidFill>
                <a:latin typeface="Times New Roman" pitchFamily="18" charset="0"/>
                <a:cs typeface="Times New Roman" pitchFamily="18" charset="0"/>
              </a:rPr>
              <a:t>Колоидни млин </a:t>
            </a:r>
            <a:r>
              <a:rPr lang="sr-Cyrl-RS" dirty="0">
                <a:latin typeface="Times New Roman" pitchFamily="18" charset="0"/>
                <a:cs typeface="Times New Roman" pitchFamily="18" charset="0"/>
              </a:rPr>
              <a:t>је врста ротор-статор хомогенизатора где се растојање између ротора и статора може подешавати. </a:t>
            </a:r>
          </a:p>
        </p:txBody>
      </p:sp>
      <p:sp>
        <p:nvSpPr>
          <p:cNvPr id="4" name="Slide Number Placeholder 3"/>
          <p:cNvSpPr>
            <a:spLocks noGrp="1"/>
          </p:cNvSpPr>
          <p:nvPr>
            <p:ph type="sldNum" sz="quarter" idx="12"/>
          </p:nvPr>
        </p:nvSpPr>
        <p:spPr/>
        <p:txBody>
          <a:bodyPr/>
          <a:lstStyle/>
          <a:p>
            <a:fld id="{BAB75E01-B838-47A0-9485-9A369D43D423}"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363272" cy="6192688"/>
          </a:xfrm>
        </p:spPr>
        <p:txBody>
          <a:bodyPr>
            <a:normAutofit fontScale="92500" lnSpcReduction="20000"/>
          </a:bodyPr>
          <a:lstStyle/>
          <a:p>
            <a:pPr algn="just">
              <a:buClr>
                <a:srgbClr val="002060"/>
              </a:buClr>
            </a:pPr>
            <a:r>
              <a:rPr lang="sr-Cyrl-RS" dirty="0">
                <a:latin typeface="Times New Roman" pitchFamily="18" charset="0"/>
                <a:cs typeface="Times New Roman" pitchFamily="18" charset="0"/>
              </a:rPr>
              <a:t>Недостатак је </a:t>
            </a:r>
            <a:r>
              <a:rPr lang="sr-Cyrl-RS" dirty="0">
                <a:solidFill>
                  <a:srgbClr val="002060"/>
                </a:solidFill>
                <a:latin typeface="Times New Roman" pitchFamily="18" charset="0"/>
                <a:cs typeface="Times New Roman" pitchFamily="18" charset="0"/>
              </a:rPr>
              <a:t>уклапање ваздуха </a:t>
            </a:r>
            <a:r>
              <a:rPr lang="sr-Cyrl-RS" dirty="0">
                <a:latin typeface="Times New Roman" pitchFamily="18" charset="0"/>
                <a:cs typeface="Times New Roman" pitchFamily="18" charset="0"/>
              </a:rPr>
              <a:t>у производ и стварање </a:t>
            </a:r>
            <a:r>
              <a:rPr lang="sr-Cyrl-RS" dirty="0">
                <a:solidFill>
                  <a:srgbClr val="002060"/>
                </a:solidFill>
                <a:latin typeface="Times New Roman" pitchFamily="18" charset="0"/>
                <a:cs typeface="Times New Roman" pitchFamily="18" charset="0"/>
              </a:rPr>
              <a:t>велике количине топлоте. </a:t>
            </a:r>
          </a:p>
          <a:p>
            <a:pPr algn="just">
              <a:buClr>
                <a:srgbClr val="002060"/>
              </a:buClr>
            </a:pPr>
            <a:r>
              <a:rPr lang="sr-Cyrl-RS" dirty="0">
                <a:latin typeface="Times New Roman" pitchFamily="18" charset="0"/>
                <a:cs typeface="Times New Roman" pitchFamily="18" charset="0"/>
              </a:rPr>
              <a:t>Услед велике брзине обртања ротора, малих димензија растојања ротора и статора јављају се </a:t>
            </a:r>
            <a:r>
              <a:rPr lang="sr-Cyrl-RS" dirty="0">
                <a:solidFill>
                  <a:srgbClr val="002060"/>
                </a:solidFill>
                <a:latin typeface="Times New Roman" pitchFamily="18" charset="0"/>
                <a:cs typeface="Times New Roman" pitchFamily="18" charset="0"/>
              </a:rPr>
              <a:t>јаке силе смицања </a:t>
            </a:r>
            <a:r>
              <a:rPr lang="sr-Cyrl-RS" dirty="0">
                <a:latin typeface="Times New Roman" pitchFamily="18" charset="0"/>
                <a:cs typeface="Times New Roman" pitchFamily="18" charset="0"/>
              </a:rPr>
              <a:t>и </a:t>
            </a:r>
            <a:r>
              <a:rPr lang="sr-Cyrl-RS" dirty="0">
                <a:solidFill>
                  <a:srgbClr val="002060"/>
                </a:solidFill>
                <a:latin typeface="Times New Roman" pitchFamily="18" charset="0"/>
                <a:cs typeface="Times New Roman" pitchFamily="18" charset="0"/>
              </a:rPr>
              <a:t>трења</a:t>
            </a:r>
            <a:r>
              <a:rPr lang="sr-Cyrl-RS" dirty="0">
                <a:latin typeface="Times New Roman" pitchFamily="18" charset="0"/>
                <a:cs typeface="Times New Roman" pitchFamily="18" charset="0"/>
              </a:rPr>
              <a:t> које уситњавају дисперговану фазу при чему се добијају </a:t>
            </a:r>
            <a:r>
              <a:rPr lang="sr-Cyrl-RS" dirty="0">
                <a:solidFill>
                  <a:srgbClr val="002060"/>
                </a:solidFill>
                <a:latin typeface="Times New Roman" pitchFamily="18" charset="0"/>
                <a:cs typeface="Times New Roman" pitchFamily="18" charset="0"/>
              </a:rPr>
              <a:t>врло фине</a:t>
            </a:r>
            <a:r>
              <a:rPr lang="sr-Cyrl-RS" dirty="0">
                <a:latin typeface="Times New Roman" pitchFamily="18" charset="0"/>
                <a:cs typeface="Times New Roman" pitchFamily="18" charset="0"/>
              </a:rPr>
              <a:t>, ситне </a:t>
            </a:r>
            <a:r>
              <a:rPr lang="sr-Cyrl-RS">
                <a:latin typeface="Times New Roman" pitchFamily="18" charset="0"/>
                <a:cs typeface="Times New Roman" pitchFamily="18" charset="0"/>
              </a:rPr>
              <a:t>и уједначене </a:t>
            </a:r>
            <a:r>
              <a:rPr lang="sr-Cyrl-RS" dirty="0">
                <a:latin typeface="Times New Roman" pitchFamily="18" charset="0"/>
                <a:cs typeface="Times New Roman" pitchFamily="18" charset="0"/>
              </a:rPr>
              <a:t>честице. Материјал улази у уређај помоћу пумпе или силе гравитације</a:t>
            </a:r>
          </a:p>
          <a:p>
            <a:pPr algn="ctr">
              <a:buClr>
                <a:srgbClr val="002060"/>
              </a:buClr>
              <a:buNone/>
            </a:pPr>
            <a:r>
              <a:rPr lang="sr-Cyrl-RS" dirty="0">
                <a:solidFill>
                  <a:srgbClr val="002060"/>
                </a:solidFill>
                <a:latin typeface="Times New Roman" pitchFamily="18" charset="0"/>
                <a:cs typeface="Times New Roman" pitchFamily="18" charset="0"/>
              </a:rPr>
              <a:t>Ултразвучна хомогенизација</a:t>
            </a:r>
          </a:p>
          <a:p>
            <a:pPr algn="just">
              <a:buClr>
                <a:srgbClr val="002060"/>
              </a:buClr>
            </a:pPr>
            <a:r>
              <a:rPr lang="sr-Cyrl-RS" dirty="0">
                <a:latin typeface="Times New Roman" pitchFamily="18" charset="0"/>
                <a:cs typeface="Times New Roman" pitchFamily="18" charset="0"/>
              </a:rPr>
              <a:t>Одиграва се по принципу кавитације</a:t>
            </a:r>
          </a:p>
          <a:p>
            <a:pPr algn="just">
              <a:buClr>
                <a:srgbClr val="002060"/>
              </a:buClr>
            </a:pPr>
            <a:r>
              <a:rPr lang="sr-Cyrl-RS" dirty="0">
                <a:latin typeface="Times New Roman" pitchFamily="18" charset="0"/>
                <a:cs typeface="Times New Roman" pitchFamily="18" charset="0"/>
              </a:rPr>
              <a:t>Помоћу </a:t>
            </a:r>
            <a:r>
              <a:rPr lang="sr-Cyrl-RS" dirty="0">
                <a:solidFill>
                  <a:srgbClr val="002060"/>
                </a:solidFill>
                <a:latin typeface="Times New Roman" pitchFamily="18" charset="0"/>
                <a:cs typeface="Times New Roman" pitchFamily="18" charset="0"/>
              </a:rPr>
              <a:t>пумпе</a:t>
            </a:r>
            <a:r>
              <a:rPr lang="sr-Cyrl-RS" dirty="0">
                <a:latin typeface="Times New Roman" pitchFamily="18" charset="0"/>
                <a:cs typeface="Times New Roman" pitchFamily="18" charset="0"/>
              </a:rPr>
              <a:t> смеша пролази кроз узан отвор при брзини 100 м/с, млаз </a:t>
            </a:r>
            <a:r>
              <a:rPr lang="sr-Cyrl-RS" dirty="0">
                <a:solidFill>
                  <a:srgbClr val="002060"/>
                </a:solidFill>
                <a:latin typeface="Times New Roman" pitchFamily="18" charset="0"/>
                <a:cs typeface="Times New Roman" pitchFamily="18" charset="0"/>
              </a:rPr>
              <a:t>дисперзије</a:t>
            </a:r>
            <a:r>
              <a:rPr lang="sr-Cyrl-RS" dirty="0">
                <a:latin typeface="Times New Roman" pitchFamily="18" charset="0"/>
                <a:cs typeface="Times New Roman" pitchFamily="18" charset="0"/>
              </a:rPr>
              <a:t> удара у специјално </a:t>
            </a:r>
            <a:r>
              <a:rPr lang="sr-Cyrl-RS" dirty="0">
                <a:solidFill>
                  <a:srgbClr val="002060"/>
                </a:solidFill>
                <a:latin typeface="Times New Roman" pitchFamily="18" charset="0"/>
                <a:cs typeface="Times New Roman" pitchFamily="18" charset="0"/>
              </a:rPr>
              <a:t>танко сечиво</a:t>
            </a:r>
            <a:r>
              <a:rPr lang="sr-Cyrl-RS" dirty="0">
                <a:latin typeface="Times New Roman" pitchFamily="18" charset="0"/>
                <a:cs typeface="Times New Roman" pitchFamily="18" charset="0"/>
              </a:rPr>
              <a:t>. У неким уређајима сечиво вибрира при ултразвучној фреквенцији. Интезитет осцилација у близини сечива је највећи па се на том месту врши </a:t>
            </a:r>
            <a:r>
              <a:rPr lang="sr-Cyrl-RS" dirty="0">
                <a:solidFill>
                  <a:srgbClr val="002060"/>
                </a:solidFill>
                <a:latin typeface="Times New Roman" pitchFamily="18" charset="0"/>
                <a:cs typeface="Times New Roman" pitchFamily="18" charset="0"/>
              </a:rPr>
              <a:t>емулговање</a:t>
            </a:r>
            <a:r>
              <a:rPr lang="sr-Cyrl-RS" dirty="0">
                <a:latin typeface="Times New Roman" pitchFamily="18" charset="0"/>
                <a:cs typeface="Times New Roman" pitchFamily="18" charset="0"/>
              </a:rPr>
              <a:t>. Главни делови уређаја се стављају у резонантно звоно како би се допринело бољој концентрацији вибрација</a:t>
            </a:r>
          </a:p>
          <a:p>
            <a:pPr algn="just">
              <a:buClr>
                <a:srgbClr val="002060"/>
              </a:buClr>
              <a:buNone/>
            </a:pPr>
            <a:endParaRPr lang="sr-Cyrl-RS" dirty="0">
              <a:solidFill>
                <a:srgbClr val="002060"/>
              </a:solidFill>
              <a:latin typeface="Times New Roman" pitchFamily="18" charset="0"/>
              <a:cs typeface="Times New Roman" pitchFamily="18" charset="0"/>
            </a:endParaRPr>
          </a:p>
          <a:p>
            <a:pPr algn="ctr">
              <a:buNone/>
            </a:pPr>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04664"/>
            <a:ext cx="8568952" cy="6120680"/>
          </a:xfrm>
        </p:spPr>
        <p:txBody>
          <a:bodyPr>
            <a:noAutofit/>
          </a:bodyPr>
          <a:lstStyle/>
          <a:p>
            <a:pPr algn="just">
              <a:buClr>
                <a:srgbClr val="002060"/>
              </a:buClr>
            </a:pPr>
            <a:r>
              <a:rPr lang="sr-Cyrl-RS" sz="2400" dirty="0">
                <a:latin typeface="Times New Roman" pitchFamily="18" charset="0"/>
                <a:cs typeface="Times New Roman" pitchFamily="18" charset="0"/>
              </a:rPr>
              <a:t>Код других типова уређаја вибрације се производе помоћу </a:t>
            </a:r>
            <a:r>
              <a:rPr lang="sr-Cyrl-RS" sz="2400" dirty="0">
                <a:solidFill>
                  <a:srgbClr val="002060"/>
                </a:solidFill>
                <a:latin typeface="Times New Roman" pitchFamily="18" charset="0"/>
                <a:cs typeface="Times New Roman" pitchFamily="18" charset="0"/>
              </a:rPr>
              <a:t>пиезо електричног кристала</a:t>
            </a:r>
            <a:r>
              <a:rPr lang="sr-Cyrl-RS" sz="2400" dirty="0">
                <a:latin typeface="Times New Roman" pitchFamily="18" charset="0"/>
                <a:cs typeface="Times New Roman" pitchFamily="18" charset="0"/>
              </a:rPr>
              <a:t>. Пиезо електрични кристал  преводи електричну енергију у вибрације високог интезитета и преноси на оштро сечиво уроњено у течност</a:t>
            </a:r>
          </a:p>
          <a:p>
            <a:pPr algn="just">
              <a:buClr>
                <a:srgbClr val="002060"/>
              </a:buClr>
            </a:pPr>
            <a:r>
              <a:rPr lang="sr-Cyrl-RS" sz="2400" dirty="0">
                <a:latin typeface="Times New Roman" pitchFamily="18" charset="0"/>
                <a:cs typeface="Times New Roman" pitchFamily="18" charset="0"/>
              </a:rPr>
              <a:t>Може да се врши као дисконтинуирана  или континуирана операција уколико има проточну ћелију у којој се врши хомогенизација</a:t>
            </a:r>
          </a:p>
          <a:p>
            <a:pPr algn="just">
              <a:buClr>
                <a:srgbClr val="002060"/>
              </a:buClr>
            </a:pPr>
            <a:r>
              <a:rPr lang="sr-Cyrl-RS" sz="2400" dirty="0">
                <a:latin typeface="Times New Roman" pitchFamily="18" charset="0"/>
                <a:cs typeface="Times New Roman" pitchFamily="18" charset="0"/>
              </a:rPr>
              <a:t>Смањење величине капи зависи од: интезитета стварања УЗ таласа, вискозитета емулзије, концентрације емулгатора, трајања процеса</a:t>
            </a:r>
          </a:p>
          <a:p>
            <a:pPr algn="just">
              <a:buNone/>
            </a:pPr>
            <a:r>
              <a:rPr lang="sr-Cyrl-RS" sz="2400" dirty="0">
                <a:solidFill>
                  <a:srgbClr val="002060"/>
                </a:solidFill>
                <a:latin typeface="Times New Roman" pitchFamily="18" charset="0"/>
                <a:cs typeface="Times New Roman" pitchFamily="18" charset="0"/>
              </a:rPr>
              <a:t>Предност</a:t>
            </a:r>
            <a:r>
              <a:rPr lang="sr-Cyrl-RS" sz="2400" dirty="0">
                <a:latin typeface="Times New Roman" pitchFamily="18" charset="0"/>
                <a:cs typeface="Times New Roman" pitchFamily="18" charset="0"/>
              </a:rPr>
              <a:t>: користи се код емулзија ниског и високог вискозитета, не долази до значајног повећања температуре, затворен систем па се не јавља уклапање вазуха, губитак испарљивих компоненти је занемарљив</a:t>
            </a:r>
          </a:p>
          <a:p>
            <a:pPr algn="just">
              <a:buNone/>
            </a:pPr>
            <a:r>
              <a:rPr lang="sr-Cyrl-RS" sz="2400" dirty="0">
                <a:latin typeface="Times New Roman" pitchFamily="18" charset="0"/>
                <a:cs typeface="Times New Roman" pitchFamily="18" charset="0"/>
              </a:rPr>
              <a:t>Ако је течност вискознија предност се даје ротор-статор хомогенизатору због ефекта смицања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58</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568952" cy="6264696"/>
          </a:xfrm>
        </p:spPr>
        <p:txBody>
          <a:bodyPr>
            <a:normAutofit/>
          </a:bodyPr>
          <a:lstStyle/>
          <a:p>
            <a:pPr algn="just">
              <a:buClr>
                <a:srgbClr val="002060"/>
              </a:buClr>
            </a:pPr>
            <a:r>
              <a:rPr lang="sr-Cyrl-RS" dirty="0">
                <a:latin typeface="Times New Roman" pitchFamily="18" charset="0"/>
                <a:cs typeface="Times New Roman" pitchFamily="18" charset="0"/>
              </a:rPr>
              <a:t>Други тип мешања захтева претходно </a:t>
            </a:r>
            <a:r>
              <a:rPr lang="sr-Cyrl-RS" dirty="0">
                <a:solidFill>
                  <a:srgbClr val="002060"/>
                </a:solidFill>
                <a:latin typeface="Times New Roman" pitchFamily="18" charset="0"/>
                <a:cs typeface="Times New Roman" pitchFamily="18" charset="0"/>
              </a:rPr>
              <a:t>уситњавање</a:t>
            </a:r>
            <a:r>
              <a:rPr lang="sr-Cyrl-RS" dirty="0">
                <a:latin typeface="Times New Roman" pitchFamily="18" charset="0"/>
                <a:cs typeface="Times New Roman" pitchFamily="18" charset="0"/>
              </a:rPr>
              <a:t> једне од фаза у </a:t>
            </a:r>
            <a:r>
              <a:rPr lang="sr-Cyrl-RS" dirty="0">
                <a:solidFill>
                  <a:srgbClr val="002060"/>
                </a:solidFill>
                <a:latin typeface="Times New Roman" pitchFamily="18" charset="0"/>
                <a:cs typeface="Times New Roman" pitchFamily="18" charset="0"/>
              </a:rPr>
              <a:t>фине капи</a:t>
            </a:r>
            <a:r>
              <a:rPr lang="sr-Cyrl-RS" dirty="0">
                <a:latin typeface="Times New Roman" pitchFamily="18" charset="0"/>
                <a:cs typeface="Times New Roman" pitchFamily="18" charset="0"/>
              </a:rPr>
              <a:t>, које се затим дистрибуирају кроз главнину течности. Приликом прве фазе уситњавања крупних капи на мање, значајне су две врсте сила: </a:t>
            </a:r>
            <a:r>
              <a:rPr lang="sr-Cyrl-RS" b="1" dirty="0">
                <a:solidFill>
                  <a:srgbClr val="002060"/>
                </a:solidFill>
                <a:latin typeface="Times New Roman" pitchFamily="18" charset="0"/>
                <a:cs typeface="Times New Roman" pitchFamily="18" charset="0"/>
              </a:rPr>
              <a:t>површински напон капи и течности</a:t>
            </a:r>
            <a:r>
              <a:rPr lang="sr-Cyrl-RS" b="1" dirty="0">
                <a:latin typeface="Times New Roman" pitchFamily="18" charset="0"/>
                <a:cs typeface="Times New Roman" pitchFamily="18" charset="0"/>
              </a:rPr>
              <a:t> </a:t>
            </a:r>
            <a:r>
              <a:rPr lang="sr-Cyrl-RS" dirty="0">
                <a:latin typeface="Times New Roman" pitchFamily="18" charset="0"/>
                <a:cs typeface="Times New Roman" pitchFamily="18" charset="0"/>
              </a:rPr>
              <a:t>које их окружује и </a:t>
            </a:r>
            <a:r>
              <a:rPr lang="sr-Cyrl-RS" b="1" dirty="0">
                <a:solidFill>
                  <a:srgbClr val="002060"/>
                </a:solidFill>
                <a:latin typeface="Times New Roman" pitchFamily="18" charset="0"/>
                <a:cs typeface="Times New Roman" pitchFamily="18" charset="0"/>
              </a:rPr>
              <a:t>силе смицања </a:t>
            </a:r>
            <a:r>
              <a:rPr lang="sr-Cyrl-RS" dirty="0">
                <a:latin typeface="Times New Roman" pitchFamily="18" charset="0"/>
                <a:cs typeface="Times New Roman" pitchFamily="18" charset="0"/>
              </a:rPr>
              <a:t>које делују дуж масе флуида. Сила површинског напона тежи да се </a:t>
            </a:r>
            <a:r>
              <a:rPr lang="sr-Cyrl-RS" dirty="0">
                <a:solidFill>
                  <a:srgbClr val="002060"/>
                </a:solidFill>
                <a:latin typeface="Times New Roman" pitchFamily="18" charset="0"/>
                <a:cs typeface="Times New Roman" pitchFamily="18" charset="0"/>
              </a:rPr>
              <a:t>одупре деформацији капи </a:t>
            </a:r>
            <a:r>
              <a:rPr lang="sr-Cyrl-RS" dirty="0">
                <a:latin typeface="Times New Roman" pitchFamily="18" charset="0"/>
                <a:cs typeface="Times New Roman" pitchFamily="18" charset="0"/>
              </a:rPr>
              <a:t>док сила смицања </a:t>
            </a:r>
            <a:r>
              <a:rPr lang="sr-Cyrl-RS" dirty="0">
                <a:solidFill>
                  <a:srgbClr val="002060"/>
                </a:solidFill>
                <a:latin typeface="Times New Roman" pitchFamily="18" charset="0"/>
                <a:cs typeface="Times New Roman" pitchFamily="18" charset="0"/>
              </a:rPr>
              <a:t>подстиче деформацију</a:t>
            </a:r>
            <a:r>
              <a:rPr lang="sr-Cyrl-RS" dirty="0">
                <a:latin typeface="Times New Roman" pitchFamily="18" charset="0"/>
                <a:cs typeface="Times New Roman" pitchFamily="18" charset="0"/>
              </a:rPr>
              <a:t> капи и њихово даље уситњавање. Мешање се код емулзија изводи на </a:t>
            </a:r>
            <a:r>
              <a:rPr lang="sr-Cyrl-RS" dirty="0">
                <a:solidFill>
                  <a:srgbClr val="002060"/>
                </a:solidFill>
                <a:latin typeface="Times New Roman" pitchFamily="18" charset="0"/>
                <a:cs typeface="Times New Roman" pitchFamily="18" charset="0"/>
              </a:rPr>
              <a:t>повишеној температури </a:t>
            </a:r>
            <a:r>
              <a:rPr lang="sr-Cyrl-RS" dirty="0">
                <a:latin typeface="Times New Roman" pitchFamily="18" charset="0"/>
                <a:cs typeface="Times New Roman" pitchFamily="18" charset="0"/>
              </a:rPr>
              <a:t>од око 70°С, што подразумева да посуда за мешање има дупли зид у који се уводи водена пара као медијум за загревање (</a:t>
            </a:r>
            <a:r>
              <a:rPr lang="sr-Cyrl-RS" dirty="0">
                <a:solidFill>
                  <a:srgbClr val="002060"/>
                </a:solidFill>
                <a:latin typeface="Times New Roman" pitchFamily="18" charset="0"/>
                <a:cs typeface="Times New Roman" pitchFamily="18" charset="0"/>
              </a:rPr>
              <a:t>дупликатор</a:t>
            </a:r>
            <a:r>
              <a:rPr lang="sr-Cyrl-RS" dirty="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88640"/>
            <a:ext cx="8820472" cy="6669360"/>
          </a:xfrm>
        </p:spPr>
        <p:txBody>
          <a:bodyPr>
            <a:noAutofit/>
          </a:bodyPr>
          <a:lstStyle/>
          <a:p>
            <a:pPr algn="just">
              <a:buClr>
                <a:srgbClr val="002060"/>
              </a:buClr>
            </a:pPr>
            <a:endParaRPr lang="sr-Cyrl-RS" b="1" dirty="0">
              <a:solidFill>
                <a:srgbClr val="002060"/>
              </a:solidFill>
              <a:latin typeface="Times New Roman" pitchFamily="18" charset="0"/>
              <a:cs typeface="Times New Roman" pitchFamily="18" charset="0"/>
            </a:endParaRPr>
          </a:p>
          <a:p>
            <a:pPr algn="just">
              <a:buClr>
                <a:srgbClr val="002060"/>
              </a:buClr>
            </a:pPr>
            <a:r>
              <a:rPr lang="sr-Cyrl-RS" dirty="0">
                <a:latin typeface="Times New Roman" pitchFamily="18" charset="0"/>
                <a:cs typeface="Times New Roman" pitchFamily="18" charset="0"/>
              </a:rPr>
              <a:t>Мешање чврстих супстанци са течностима у којима нису растворне је </a:t>
            </a:r>
            <a:r>
              <a:rPr lang="sr-Cyrl-RS" dirty="0">
                <a:solidFill>
                  <a:srgbClr val="002060"/>
                </a:solidFill>
                <a:latin typeface="Times New Roman" pitchFamily="18" charset="0"/>
                <a:cs typeface="Times New Roman" pitchFamily="18" charset="0"/>
              </a:rPr>
              <a:t>суспендовање</a:t>
            </a:r>
            <a:r>
              <a:rPr lang="sr-Cyrl-RS" dirty="0">
                <a:latin typeface="Times New Roman" pitchFamily="18" charset="0"/>
                <a:cs typeface="Times New Roman" pitchFamily="18" charset="0"/>
              </a:rPr>
              <a:t> тј. дисперговање.</a:t>
            </a:r>
          </a:p>
          <a:p>
            <a:pPr algn="just">
              <a:buClr>
                <a:srgbClr val="002060"/>
              </a:buClr>
            </a:pPr>
            <a:r>
              <a:rPr lang="sr-Cyrl-RS" dirty="0">
                <a:latin typeface="Times New Roman" pitchFamily="18" charset="0"/>
                <a:cs typeface="Times New Roman" pitchFamily="18" charset="0"/>
              </a:rPr>
              <a:t>Један од главних параметара који одређује тип мешања и употребу одређене мешалице је </a:t>
            </a:r>
            <a:r>
              <a:rPr lang="sr-Cyrl-RS" dirty="0">
                <a:solidFill>
                  <a:srgbClr val="002060"/>
                </a:solidFill>
                <a:latin typeface="Times New Roman" pitchFamily="18" charset="0"/>
                <a:cs typeface="Times New Roman" pitchFamily="18" charset="0"/>
              </a:rPr>
              <a:t>проценат нерастворне чврсте фазе</a:t>
            </a:r>
            <a:r>
              <a:rPr lang="sr-Cyrl-RS" dirty="0">
                <a:latin typeface="Times New Roman" pitchFamily="18" charset="0"/>
                <a:cs typeface="Times New Roman" pitchFamily="18" charset="0"/>
              </a:rPr>
              <a:t> суспендоване у течности (&gt;50% чврсте фазе мешање је компликованије)  као и </a:t>
            </a:r>
            <a:r>
              <a:rPr lang="sr-Cyrl-RS" dirty="0">
                <a:solidFill>
                  <a:srgbClr val="002060"/>
                </a:solidFill>
                <a:latin typeface="Times New Roman" pitchFamily="18" charset="0"/>
                <a:cs typeface="Times New Roman" pitchFamily="18" charset="0"/>
              </a:rPr>
              <a:t>особине чврсте фазе</a:t>
            </a:r>
          </a:p>
          <a:p>
            <a:pPr algn="just">
              <a:buClr>
                <a:srgbClr val="002060"/>
              </a:buClr>
            </a:pPr>
            <a:r>
              <a:rPr lang="sr-Cyrl-RS" dirty="0">
                <a:latin typeface="Times New Roman" pitchFamily="18" charset="0"/>
                <a:cs typeface="Times New Roman" pitchFamily="18" charset="0"/>
              </a:rPr>
              <a:t>Уколико је </a:t>
            </a:r>
            <a:r>
              <a:rPr lang="sr-Cyrl-RS" dirty="0">
                <a:solidFill>
                  <a:srgbClr val="002060"/>
                </a:solidFill>
                <a:latin typeface="Times New Roman" pitchFamily="18" charset="0"/>
                <a:cs typeface="Times New Roman" pitchFamily="18" charset="0"/>
              </a:rPr>
              <a:t>густина</a:t>
            </a:r>
            <a:r>
              <a:rPr lang="sr-Cyrl-RS" dirty="0">
                <a:latin typeface="Times New Roman" pitchFamily="18" charset="0"/>
                <a:cs typeface="Times New Roman" pitchFamily="18" charset="0"/>
              </a:rPr>
              <a:t> чврсте фазе </a:t>
            </a:r>
            <a:r>
              <a:rPr lang="sr-Cyrl-RS" dirty="0">
                <a:solidFill>
                  <a:srgbClr val="002060"/>
                </a:solidFill>
                <a:latin typeface="Times New Roman" pitchFamily="18" charset="0"/>
                <a:cs typeface="Times New Roman" pitchFamily="18" charset="0"/>
              </a:rPr>
              <a:t>већа</a:t>
            </a:r>
            <a:r>
              <a:rPr lang="sr-Cyrl-RS" dirty="0">
                <a:latin typeface="Times New Roman" pitchFamily="18" charset="0"/>
                <a:cs typeface="Times New Roman" pitchFamily="18" charset="0"/>
              </a:rPr>
              <a:t> од густине течности онда ће се јавити тенденција ка таложењу на дну миксера (</a:t>
            </a:r>
            <a:r>
              <a:rPr lang="en-US" dirty="0">
                <a:solidFill>
                  <a:srgbClr val="002060"/>
                </a:solidFill>
                <a:latin typeface="Times New Roman" pitchFamily="18" charset="0"/>
                <a:cs typeface="Times New Roman" pitchFamily="18" charset="0"/>
              </a:rPr>
              <a:t>Stocks-</a:t>
            </a:r>
            <a:r>
              <a:rPr lang="en-US" dirty="0" err="1">
                <a:solidFill>
                  <a:srgbClr val="002060"/>
                </a:solidFill>
                <a:latin typeface="Times New Roman" pitchFamily="18" charset="0"/>
                <a:cs typeface="Times New Roman" pitchFamily="18" charset="0"/>
              </a:rPr>
              <a:t>ov</a:t>
            </a:r>
            <a:r>
              <a:rPr lang="en-US" dirty="0">
                <a:solidFill>
                  <a:srgbClr val="002060"/>
                </a:solidFill>
                <a:latin typeface="Times New Roman" pitchFamily="18" charset="0"/>
                <a:cs typeface="Times New Roman" pitchFamily="18" charset="0"/>
              </a:rPr>
              <a:t> </a:t>
            </a:r>
            <a:r>
              <a:rPr lang="sr-Cyrl-RS" dirty="0">
                <a:solidFill>
                  <a:srgbClr val="002060"/>
                </a:solidFill>
                <a:latin typeface="Times New Roman" pitchFamily="18" charset="0"/>
                <a:cs typeface="Times New Roman" pitchFamily="18" charset="0"/>
              </a:rPr>
              <a:t>закон</a:t>
            </a:r>
            <a:r>
              <a:rPr lang="sr-Cyrl-RS" dirty="0">
                <a:latin typeface="Times New Roman" pitchFamily="18" charset="0"/>
                <a:cs typeface="Times New Roman" pitchFamily="18" charset="0"/>
              </a:rPr>
              <a:t>) стога је неопходно да </a:t>
            </a:r>
            <a:r>
              <a:rPr lang="sr-Cyrl-RS" dirty="0">
                <a:solidFill>
                  <a:srgbClr val="002060"/>
                </a:solidFill>
                <a:latin typeface="Times New Roman" pitchFamily="18" charset="0"/>
                <a:cs typeface="Times New Roman" pitchFamily="18" charset="0"/>
              </a:rPr>
              <a:t>брзина мешалице буде већа </a:t>
            </a:r>
            <a:r>
              <a:rPr lang="sr-Cyrl-RS" dirty="0">
                <a:latin typeface="Times New Roman" pitchFamily="18" charset="0"/>
                <a:cs typeface="Times New Roman" pitchFamily="18" charset="0"/>
              </a:rPr>
              <a:t>од брзине таложења честица</a:t>
            </a:r>
          </a:p>
        </p:txBody>
      </p:sp>
      <p:sp>
        <p:nvSpPr>
          <p:cNvPr id="4" name="Slide Number Placeholder 3"/>
          <p:cNvSpPr>
            <a:spLocks noGrp="1"/>
          </p:cNvSpPr>
          <p:nvPr>
            <p:ph type="sldNum" sz="quarter" idx="12"/>
          </p:nvPr>
        </p:nvSpPr>
        <p:spPr/>
        <p:txBody>
          <a:bodyPr/>
          <a:lstStyle/>
          <a:p>
            <a:fld id="{BAB75E01-B838-47A0-9485-9A369D43D42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6139008"/>
          </a:xfrm>
        </p:spPr>
        <p:txBody>
          <a:bodyPr>
            <a:normAutofit/>
          </a:bodyPr>
          <a:lstStyle/>
          <a:p>
            <a:pPr algn="just">
              <a:buClr>
                <a:srgbClr val="002060"/>
              </a:buClr>
            </a:pPr>
            <a:r>
              <a:rPr lang="sr-Cyrl-RS" dirty="0">
                <a:latin typeface="Times New Roman" pitchFamily="18" charset="0"/>
                <a:cs typeface="Times New Roman" pitchFamily="18" charset="0"/>
              </a:rPr>
              <a:t>Уколико чврста супстанца има тенденцију ка </a:t>
            </a:r>
            <a:r>
              <a:rPr lang="sr-Cyrl-RS" dirty="0">
                <a:solidFill>
                  <a:srgbClr val="002060"/>
                </a:solidFill>
                <a:latin typeface="Times New Roman" pitchFamily="18" charset="0"/>
                <a:cs typeface="Times New Roman" pitchFamily="18" charset="0"/>
              </a:rPr>
              <a:t>флотацији</a:t>
            </a:r>
            <a:r>
              <a:rPr lang="sr-Cyrl-RS" dirty="0">
                <a:latin typeface="Times New Roman" pitchFamily="18" charset="0"/>
                <a:cs typeface="Times New Roman" pitchFamily="18" charset="0"/>
              </a:rPr>
              <a:t> (тешко се кваси и испливава на површину течности) онда употребљени </a:t>
            </a:r>
            <a:r>
              <a:rPr lang="sr-Cyrl-RS" dirty="0">
                <a:solidFill>
                  <a:srgbClr val="002060"/>
                </a:solidFill>
                <a:latin typeface="Times New Roman" pitchFamily="18" charset="0"/>
                <a:cs typeface="Times New Roman" pitchFamily="18" charset="0"/>
              </a:rPr>
              <a:t>миксер</a:t>
            </a:r>
            <a:r>
              <a:rPr lang="sr-Cyrl-RS" dirty="0">
                <a:latin typeface="Times New Roman" pitchFamily="18" charset="0"/>
                <a:cs typeface="Times New Roman" pitchFamily="18" charset="0"/>
              </a:rPr>
              <a:t> мора да развија такав модел </a:t>
            </a:r>
            <a:r>
              <a:rPr lang="sr-Cyrl-RS" dirty="0">
                <a:solidFill>
                  <a:srgbClr val="002060"/>
                </a:solidFill>
                <a:latin typeface="Times New Roman" pitchFamily="18" charset="0"/>
                <a:cs typeface="Times New Roman" pitchFamily="18" charset="0"/>
              </a:rPr>
              <a:t>протока</a:t>
            </a:r>
            <a:r>
              <a:rPr lang="sr-Cyrl-RS" dirty="0">
                <a:latin typeface="Times New Roman" pitchFamily="18" charset="0"/>
                <a:cs typeface="Times New Roman" pitchFamily="18" charset="0"/>
              </a:rPr>
              <a:t> да се омогући улазак течности у чврсте честице</a:t>
            </a:r>
          </a:p>
          <a:p>
            <a:pPr algn="just">
              <a:buClr>
                <a:srgbClr val="002060"/>
              </a:buClr>
            </a:pPr>
            <a:r>
              <a:rPr lang="sr-Cyrl-RS" dirty="0">
                <a:latin typeface="Times New Roman" pitchFamily="18" charset="0"/>
                <a:cs typeface="Times New Roman" pitchFamily="18" charset="0"/>
              </a:rPr>
              <a:t>Ако формулација има </a:t>
            </a:r>
            <a:r>
              <a:rPr lang="sr-Cyrl-RS" dirty="0">
                <a:solidFill>
                  <a:srgbClr val="002060"/>
                </a:solidFill>
                <a:latin typeface="Times New Roman" pitchFamily="18" charset="0"/>
                <a:cs typeface="Times New Roman" pitchFamily="18" charset="0"/>
              </a:rPr>
              <a:t>средство за квашење </a:t>
            </a:r>
            <a:r>
              <a:rPr lang="sr-Cyrl-RS" dirty="0">
                <a:latin typeface="Times New Roman" pitchFamily="18" charset="0"/>
                <a:cs typeface="Times New Roman" pitchFamily="18" charset="0"/>
              </a:rPr>
              <a:t>хидрофобних честица чврсте фазе онда је процес </a:t>
            </a:r>
            <a:r>
              <a:rPr lang="sr-Cyrl-RS" dirty="0">
                <a:solidFill>
                  <a:srgbClr val="002060"/>
                </a:solidFill>
                <a:latin typeface="Times New Roman" pitchFamily="18" charset="0"/>
                <a:cs typeface="Times New Roman" pitchFamily="18" charset="0"/>
              </a:rPr>
              <a:t>мешања једноставнији</a:t>
            </a:r>
          </a:p>
          <a:p>
            <a:pPr algn="just">
              <a:buClr>
                <a:srgbClr val="002060"/>
              </a:buClr>
            </a:pPr>
            <a:r>
              <a:rPr lang="sr-Cyrl-RS" dirty="0">
                <a:latin typeface="Times New Roman" pitchFamily="18" charset="0"/>
                <a:cs typeface="Times New Roman" pitchFamily="18" charset="0"/>
              </a:rPr>
              <a:t>При мањим процентима чврсте фазе, када је </a:t>
            </a:r>
            <a:r>
              <a:rPr lang="sr-Cyrl-RS" dirty="0">
                <a:solidFill>
                  <a:srgbClr val="002060"/>
                </a:solidFill>
                <a:latin typeface="Times New Roman" pitchFamily="18" charset="0"/>
                <a:cs typeface="Times New Roman" pitchFamily="18" charset="0"/>
              </a:rPr>
              <a:t>смеша ниског вискозитета</a:t>
            </a:r>
            <a:r>
              <a:rPr lang="sr-Cyrl-RS" dirty="0">
                <a:latin typeface="Times New Roman" pitchFamily="18" charset="0"/>
                <a:cs typeface="Times New Roman" pitchFamily="18" charset="0"/>
              </a:rPr>
              <a:t>, могу се користити мешалице које се користе и код течности које се међусобно мешају</a:t>
            </a:r>
          </a:p>
          <a:p>
            <a:endParaRPr lang="en-US" dirty="0"/>
          </a:p>
        </p:txBody>
      </p:sp>
      <p:sp>
        <p:nvSpPr>
          <p:cNvPr id="4" name="Slide Number Placeholder 3"/>
          <p:cNvSpPr>
            <a:spLocks noGrp="1"/>
          </p:cNvSpPr>
          <p:nvPr>
            <p:ph type="sldNum" sz="quarter" idx="12"/>
          </p:nvPr>
        </p:nvSpPr>
        <p:spPr/>
        <p:txBody>
          <a:bodyPr/>
          <a:lstStyle/>
          <a:p>
            <a:fld id="{BAB75E01-B838-47A0-9485-9A369D43D423}"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60648"/>
            <a:ext cx="8496944" cy="6264696"/>
          </a:xfrm>
        </p:spPr>
        <p:txBody>
          <a:bodyPr>
            <a:noAutofit/>
          </a:bodyPr>
          <a:lstStyle/>
          <a:p>
            <a:pPr algn="just">
              <a:buClr>
                <a:srgbClr val="002060"/>
              </a:buClr>
            </a:pPr>
            <a:r>
              <a:rPr lang="sr-Cyrl-RS" dirty="0">
                <a:latin typeface="Times New Roman" pitchFamily="18" charset="0"/>
                <a:cs typeface="Times New Roman" pitchFamily="18" charset="0"/>
              </a:rPr>
              <a:t>Механизми мешања течности могу се сврстати у четири категорије:</a:t>
            </a:r>
          </a:p>
          <a:p>
            <a:pPr marL="457200" indent="-457200">
              <a:buClr>
                <a:srgbClr val="002060"/>
              </a:buClr>
              <a:buFont typeface="+mj-lt"/>
              <a:buAutoNum type="arabicPeriod"/>
            </a:pPr>
            <a:r>
              <a:rPr lang="sr-Cyrl-RS" dirty="0">
                <a:latin typeface="Times New Roman" pitchFamily="18" charset="0"/>
                <a:cs typeface="Times New Roman" pitchFamily="18" charset="0"/>
              </a:rPr>
              <a:t>Пренос масе</a:t>
            </a:r>
          </a:p>
          <a:p>
            <a:pPr marL="457200" indent="-457200">
              <a:buClr>
                <a:srgbClr val="002060"/>
              </a:buClr>
              <a:buFont typeface="+mj-lt"/>
              <a:buAutoNum type="arabicPeriod"/>
            </a:pPr>
            <a:r>
              <a:rPr lang="sr-Cyrl-RS" dirty="0">
                <a:latin typeface="Times New Roman" pitchFamily="18" charset="0"/>
                <a:cs typeface="Times New Roman" pitchFamily="18" charset="0"/>
              </a:rPr>
              <a:t>Турбулентно мешање</a:t>
            </a:r>
          </a:p>
          <a:p>
            <a:pPr marL="457200" indent="-457200">
              <a:buClr>
                <a:srgbClr val="002060"/>
              </a:buClr>
              <a:buFont typeface="+mj-lt"/>
              <a:buAutoNum type="arabicPeriod"/>
            </a:pPr>
            <a:r>
              <a:rPr lang="sr-Cyrl-RS" dirty="0">
                <a:latin typeface="Times New Roman" pitchFamily="18" charset="0"/>
                <a:cs typeface="Times New Roman" pitchFamily="18" charset="0"/>
              </a:rPr>
              <a:t>Ламинарно мешање</a:t>
            </a:r>
          </a:p>
          <a:p>
            <a:pPr marL="457200" indent="-457200">
              <a:buClr>
                <a:srgbClr val="002060"/>
              </a:buClr>
              <a:buFont typeface="+mj-lt"/>
              <a:buAutoNum type="arabicPeriod"/>
            </a:pPr>
            <a:r>
              <a:rPr lang="sr-Cyrl-RS" dirty="0">
                <a:latin typeface="Times New Roman" pitchFamily="18" charset="0"/>
                <a:cs typeface="Times New Roman" pitchFamily="18" charset="0"/>
              </a:rPr>
              <a:t>Молекуларна дифузија</a:t>
            </a:r>
            <a:endParaRPr lang="en-US" dirty="0">
              <a:latin typeface="Times New Roman" pitchFamily="18" charset="0"/>
              <a:cs typeface="Times New Roman" pitchFamily="18" charset="0"/>
            </a:endParaRPr>
          </a:p>
          <a:p>
            <a:pPr algn="just">
              <a:buNone/>
            </a:pPr>
            <a:r>
              <a:rPr lang="sr-Cyrl-RS" b="1" dirty="0">
                <a:solidFill>
                  <a:srgbClr val="002060"/>
                </a:solidFill>
                <a:latin typeface="Times New Roman" pitchFamily="18" charset="0"/>
                <a:cs typeface="Times New Roman" pitchFamily="18" charset="0"/>
              </a:rPr>
              <a:t>Пренос масе </a:t>
            </a:r>
            <a:r>
              <a:rPr lang="sr-Cyrl-RS" dirty="0">
                <a:latin typeface="Times New Roman" pitchFamily="18" charset="0"/>
                <a:cs typeface="Times New Roman" pitchFamily="18" charset="0"/>
              </a:rPr>
              <a:t>представља покретање великог дела материјала који се меша са једног места на друго (у мешалици). Међутим, да би пренос масе био ефикасан треба да се постигне другачији распоред или пермутација различитих делова материјала који се меша. Постављањем </a:t>
            </a:r>
            <a:r>
              <a:rPr lang="sr-Cyrl-RS" dirty="0">
                <a:solidFill>
                  <a:srgbClr val="002060"/>
                </a:solidFill>
                <a:latin typeface="Times New Roman" pitchFamily="18" charset="0"/>
                <a:cs typeface="Times New Roman" pitchFamily="18" charset="0"/>
              </a:rPr>
              <a:t>лопатица, обртних мешалица</a:t>
            </a:r>
            <a:r>
              <a:rPr lang="sr-Cyrl-RS" dirty="0">
                <a:latin typeface="Times New Roman" pitchFamily="18" charset="0"/>
                <a:cs typeface="Times New Roman" pitchFamily="18" charset="0"/>
              </a:rPr>
              <a:t> и сличних уређаја, може се створити могућност за тродимензионалну циркулацију</a:t>
            </a:r>
          </a:p>
        </p:txBody>
      </p:sp>
      <p:sp>
        <p:nvSpPr>
          <p:cNvPr id="4" name="Slide Number Placeholder 3"/>
          <p:cNvSpPr>
            <a:spLocks noGrp="1"/>
          </p:cNvSpPr>
          <p:nvPr>
            <p:ph type="sldNum" sz="quarter" idx="12"/>
          </p:nvPr>
        </p:nvSpPr>
        <p:spPr/>
        <p:txBody>
          <a:bodyPr/>
          <a:lstStyle/>
          <a:p>
            <a:fld id="{BAB75E01-B838-47A0-9485-9A369D43D423}"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4311</TotalTime>
  <Words>4933</Words>
  <Application>Microsoft Office PowerPoint</Application>
  <PresentationFormat>On-screen Show (4:3)</PresentationFormat>
  <Paragraphs>321</Paragraphs>
  <Slides>58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58</vt:i4>
      </vt:variant>
    </vt:vector>
  </HeadingPairs>
  <TitlesOfParts>
    <vt:vector size="65" baseType="lpstr">
      <vt:lpstr>Arial</vt:lpstr>
      <vt:lpstr>Calibri</vt:lpstr>
      <vt:lpstr>Courier New</vt:lpstr>
      <vt:lpstr>Times New Roman</vt:lpstr>
      <vt:lpstr>Verdana</vt:lpstr>
      <vt:lpstr>Wingdings 2</vt:lpstr>
      <vt:lpstr>Aspect</vt:lpstr>
      <vt:lpstr>Индустријска фармација са козметологијом Предавање 4 Фармацеутско технолошке операције у фармацеутској индустрији  (мешање и хомогенизација)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Фармацеутско технолошке операције у фармацеутској индустрији (мешање и хомогенизација)</dc:title>
  <dc:creator>Anica Petković</dc:creator>
  <cp:lastModifiedBy>Marina Tomovic</cp:lastModifiedBy>
  <cp:revision>203</cp:revision>
  <dcterms:created xsi:type="dcterms:W3CDTF">2018-08-14T09:52:22Z</dcterms:created>
  <dcterms:modified xsi:type="dcterms:W3CDTF">2021-10-15T19:37:29Z</dcterms:modified>
</cp:coreProperties>
</file>